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894" r:id="rId2"/>
  </p:sldMasterIdLst>
  <p:notesMasterIdLst>
    <p:notesMasterId r:id="rId22"/>
  </p:notesMasterIdLst>
  <p:sldIdLst>
    <p:sldId id="319" r:id="rId3"/>
    <p:sldId id="367" r:id="rId4"/>
    <p:sldId id="344" r:id="rId5"/>
    <p:sldId id="369" r:id="rId6"/>
    <p:sldId id="326" r:id="rId7"/>
    <p:sldId id="368" r:id="rId8"/>
    <p:sldId id="334" r:id="rId9"/>
    <p:sldId id="361" r:id="rId10"/>
    <p:sldId id="359" r:id="rId11"/>
    <p:sldId id="371" r:id="rId12"/>
    <p:sldId id="365" r:id="rId13"/>
    <p:sldId id="366" r:id="rId14"/>
    <p:sldId id="362" r:id="rId15"/>
    <p:sldId id="370" r:id="rId16"/>
    <p:sldId id="363" r:id="rId17"/>
    <p:sldId id="364" r:id="rId18"/>
    <p:sldId id="342" r:id="rId19"/>
    <p:sldId id="343" r:id="rId20"/>
    <p:sldId id="353" r:id="rId21"/>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Lucida Sans" pitchFamily="34" charset="0"/>
        <a:ea typeface="+mn-ea"/>
        <a:cs typeface="Arial" charset="0"/>
      </a:defRPr>
    </a:lvl1pPr>
    <a:lvl2pPr marL="457200" algn="l" rtl="0" fontAlgn="base">
      <a:spcBef>
        <a:spcPct val="0"/>
      </a:spcBef>
      <a:spcAft>
        <a:spcPct val="0"/>
      </a:spcAft>
      <a:defRPr b="1" kern="1200">
        <a:solidFill>
          <a:schemeClr val="tx1"/>
        </a:solidFill>
        <a:latin typeface="Lucida Sans" pitchFamily="34" charset="0"/>
        <a:ea typeface="+mn-ea"/>
        <a:cs typeface="Arial" charset="0"/>
      </a:defRPr>
    </a:lvl2pPr>
    <a:lvl3pPr marL="914400" algn="l" rtl="0" fontAlgn="base">
      <a:spcBef>
        <a:spcPct val="0"/>
      </a:spcBef>
      <a:spcAft>
        <a:spcPct val="0"/>
      </a:spcAft>
      <a:defRPr b="1" kern="1200">
        <a:solidFill>
          <a:schemeClr val="tx1"/>
        </a:solidFill>
        <a:latin typeface="Lucida Sans" pitchFamily="34" charset="0"/>
        <a:ea typeface="+mn-ea"/>
        <a:cs typeface="Arial" charset="0"/>
      </a:defRPr>
    </a:lvl3pPr>
    <a:lvl4pPr marL="1371600" algn="l" rtl="0" fontAlgn="base">
      <a:spcBef>
        <a:spcPct val="0"/>
      </a:spcBef>
      <a:spcAft>
        <a:spcPct val="0"/>
      </a:spcAft>
      <a:defRPr b="1" kern="1200">
        <a:solidFill>
          <a:schemeClr val="tx1"/>
        </a:solidFill>
        <a:latin typeface="Lucida Sans" pitchFamily="34" charset="0"/>
        <a:ea typeface="+mn-ea"/>
        <a:cs typeface="Arial" charset="0"/>
      </a:defRPr>
    </a:lvl4pPr>
    <a:lvl5pPr marL="1828800" algn="l" rtl="0" fontAlgn="base">
      <a:spcBef>
        <a:spcPct val="0"/>
      </a:spcBef>
      <a:spcAft>
        <a:spcPct val="0"/>
      </a:spcAft>
      <a:defRPr b="1" kern="1200">
        <a:solidFill>
          <a:schemeClr val="tx1"/>
        </a:solidFill>
        <a:latin typeface="Lucida Sans" pitchFamily="34" charset="0"/>
        <a:ea typeface="+mn-ea"/>
        <a:cs typeface="Arial" charset="0"/>
      </a:defRPr>
    </a:lvl5pPr>
    <a:lvl6pPr marL="2286000" algn="l" defTabSz="914400" rtl="0" eaLnBrk="1" latinLnBrk="0" hangingPunct="1">
      <a:defRPr b="1" kern="1200">
        <a:solidFill>
          <a:schemeClr val="tx1"/>
        </a:solidFill>
        <a:latin typeface="Lucida Sans" pitchFamily="34" charset="0"/>
        <a:ea typeface="+mn-ea"/>
        <a:cs typeface="Arial" charset="0"/>
      </a:defRPr>
    </a:lvl6pPr>
    <a:lvl7pPr marL="2743200" algn="l" defTabSz="914400" rtl="0" eaLnBrk="1" latinLnBrk="0" hangingPunct="1">
      <a:defRPr b="1" kern="1200">
        <a:solidFill>
          <a:schemeClr val="tx1"/>
        </a:solidFill>
        <a:latin typeface="Lucida Sans" pitchFamily="34" charset="0"/>
        <a:ea typeface="+mn-ea"/>
        <a:cs typeface="Arial" charset="0"/>
      </a:defRPr>
    </a:lvl7pPr>
    <a:lvl8pPr marL="3200400" algn="l" defTabSz="914400" rtl="0" eaLnBrk="1" latinLnBrk="0" hangingPunct="1">
      <a:defRPr b="1" kern="1200">
        <a:solidFill>
          <a:schemeClr val="tx1"/>
        </a:solidFill>
        <a:latin typeface="Lucida Sans" pitchFamily="34" charset="0"/>
        <a:ea typeface="+mn-ea"/>
        <a:cs typeface="Arial" charset="0"/>
      </a:defRPr>
    </a:lvl8pPr>
    <a:lvl9pPr marL="3657600" algn="l" defTabSz="914400" rtl="0" eaLnBrk="1" latinLnBrk="0" hangingPunct="1">
      <a:defRPr b="1" kern="1200">
        <a:solidFill>
          <a:schemeClr val="tx1"/>
        </a:solidFill>
        <a:latin typeface="Lucida Sans" pitchFamily="34" charset="0"/>
        <a:ea typeface="+mn-ea"/>
        <a:cs typeface="Arial" charset="0"/>
      </a:defRPr>
    </a:lvl9pPr>
  </p:defaultTextStyle>
  <p:extLst>
    <p:ext uri="{521415D9-36F7-43E2-AB2F-B90AF26B5E84}">
      <p14:sectionLst xmlns:p14="http://schemas.microsoft.com/office/powerpoint/2010/main">
        <p14:section name="Default Section" id="{75AF8B0F-946B-484F-A42A-AF94958FCCE3}">
          <p14:sldIdLst>
            <p14:sldId id="319"/>
          </p14:sldIdLst>
        </p14:section>
        <p14:section name="What is the Project About?" id="{E94FA93E-BCA1-8E42-B5FF-9B43EDB64ACD}">
          <p14:sldIdLst>
            <p14:sldId id="367"/>
            <p14:sldId id="344"/>
            <p14:sldId id="369"/>
            <p14:sldId id="326"/>
            <p14:sldId id="368"/>
            <p14:sldId id="334"/>
            <p14:sldId id="361"/>
            <p14:sldId id="359"/>
            <p14:sldId id="371"/>
            <p14:sldId id="365"/>
            <p14:sldId id="366"/>
            <p14:sldId id="362"/>
            <p14:sldId id="370"/>
            <p14:sldId id="363"/>
            <p14:sldId id="364"/>
            <p14:sldId id="342"/>
            <p14:sldId id="343"/>
          </p14:sldIdLst>
        </p14:section>
        <p14:section name="Looking Forwards" id="{BD680F1E-7AAC-3446-9443-7E96AA6A9E7E}">
          <p14:sldIdLst>
            <p14:sldId id="3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0815" autoAdjust="0"/>
    <p:restoredTop sz="71813" autoAdjust="0"/>
  </p:normalViewPr>
  <p:slideViewPr>
    <p:cSldViewPr>
      <p:cViewPr varScale="1">
        <p:scale>
          <a:sx n="89" d="100"/>
          <a:sy n="89" d="100"/>
        </p:scale>
        <p:origin x="-312" y="-96"/>
      </p:cViewPr>
      <p:guideLst>
        <p:guide orient="horz" pos="2160"/>
        <p:guide pos="2880"/>
      </p:guideLst>
    </p:cSldViewPr>
  </p:slideViewPr>
  <p:outlineViewPr>
    <p:cViewPr>
      <p:scale>
        <a:sx n="33" d="100"/>
        <a:sy n="33" d="100"/>
      </p:scale>
      <p:origin x="0" y="394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notesMaster" Target="notesMasters/notesMaster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D4EAF3-EC89-BC4D-950B-EE9BB8B7E991}" type="doc">
      <dgm:prSet loTypeId="urn:microsoft.com/office/officeart/2005/8/layout/process1" loCatId="" qsTypeId="urn:microsoft.com/office/officeart/2005/8/quickstyle/simple1" qsCatId="simple" csTypeId="urn:microsoft.com/office/officeart/2005/8/colors/accent2_2" csCatId="accent2" phldr="1"/>
      <dgm:spPr/>
    </dgm:pt>
    <dgm:pt modelId="{AD80CD78-A007-D54C-A396-78F61FB6BA72}">
      <dgm:prSet phldrT="[Text]"/>
      <dgm:spPr/>
      <dgm:t>
        <a:bodyPr/>
        <a:lstStyle/>
        <a:p>
          <a:r>
            <a:rPr lang="en-US" dirty="0" smtClean="0"/>
            <a:t>2.3 </a:t>
          </a:r>
          <a:endParaRPr lang="en-US" dirty="0"/>
        </a:p>
      </dgm:t>
    </dgm:pt>
    <dgm:pt modelId="{3921F438-8677-1F44-BD56-70908B630357}" type="parTrans" cxnId="{D88AAE09-A269-E340-AE42-6B11899635EF}">
      <dgm:prSet/>
      <dgm:spPr/>
      <dgm:t>
        <a:bodyPr/>
        <a:lstStyle/>
        <a:p>
          <a:endParaRPr lang="en-US"/>
        </a:p>
      </dgm:t>
    </dgm:pt>
    <dgm:pt modelId="{95CD9904-909A-284C-A3D9-7147D760E45D}" type="sibTrans" cxnId="{D88AAE09-A269-E340-AE42-6B11899635EF}">
      <dgm:prSet/>
      <dgm:spPr/>
      <dgm:t>
        <a:bodyPr/>
        <a:lstStyle/>
        <a:p>
          <a:endParaRPr lang="en-US"/>
        </a:p>
      </dgm:t>
    </dgm:pt>
    <dgm:pt modelId="{6F3FF574-CF94-2D49-AE67-386D3ECE427A}">
      <dgm:prSet phldrT="[Text]"/>
      <dgm:spPr/>
      <dgm:t>
        <a:bodyPr/>
        <a:lstStyle/>
        <a:p>
          <a:r>
            <a:rPr lang="en-US" dirty="0" smtClean="0"/>
            <a:t>2.4</a:t>
          </a:r>
          <a:endParaRPr lang="en-US" dirty="0"/>
        </a:p>
      </dgm:t>
    </dgm:pt>
    <dgm:pt modelId="{FEDFC10E-D36B-8147-A1EE-9225C86097A0}" type="parTrans" cxnId="{93042429-87D7-B146-8FA4-0C13566C7E3B}">
      <dgm:prSet/>
      <dgm:spPr/>
      <dgm:t>
        <a:bodyPr/>
        <a:lstStyle/>
        <a:p>
          <a:endParaRPr lang="en-US"/>
        </a:p>
      </dgm:t>
    </dgm:pt>
    <dgm:pt modelId="{3C6DFD46-7982-C642-BEDC-0FA31EAEF21B}" type="sibTrans" cxnId="{93042429-87D7-B146-8FA4-0C13566C7E3B}">
      <dgm:prSet/>
      <dgm:spPr/>
      <dgm:t>
        <a:bodyPr/>
        <a:lstStyle/>
        <a:p>
          <a:endParaRPr lang="en-US"/>
        </a:p>
      </dgm:t>
    </dgm:pt>
    <dgm:pt modelId="{77C403B1-A38E-EB4A-948F-6F6B9D3AECD0}">
      <dgm:prSet phldrT="[Text]"/>
      <dgm:spPr/>
      <dgm:t>
        <a:bodyPr/>
        <a:lstStyle/>
        <a:p>
          <a:r>
            <a:rPr lang="en-US" dirty="0" smtClean="0"/>
            <a:t>2.5</a:t>
          </a:r>
          <a:endParaRPr lang="en-US" dirty="0"/>
        </a:p>
      </dgm:t>
    </dgm:pt>
    <dgm:pt modelId="{094AA1FE-1F30-2D44-A2B2-1B5EC48AE539}" type="parTrans" cxnId="{8DBF839E-FE81-8941-BA0A-CEB8614FFA76}">
      <dgm:prSet/>
      <dgm:spPr/>
      <dgm:t>
        <a:bodyPr/>
        <a:lstStyle/>
        <a:p>
          <a:endParaRPr lang="en-US"/>
        </a:p>
      </dgm:t>
    </dgm:pt>
    <dgm:pt modelId="{E681454F-728A-F842-B2AE-38FB285896A9}" type="sibTrans" cxnId="{8DBF839E-FE81-8941-BA0A-CEB8614FFA76}">
      <dgm:prSet/>
      <dgm:spPr/>
      <dgm:t>
        <a:bodyPr/>
        <a:lstStyle/>
        <a:p>
          <a:endParaRPr lang="en-US"/>
        </a:p>
      </dgm:t>
    </dgm:pt>
    <dgm:pt modelId="{BE666B3E-1429-DC41-9821-372DB3A01C64}">
      <dgm:prSet phldrT="[Text]"/>
      <dgm:spPr/>
      <dgm:t>
        <a:bodyPr/>
        <a:lstStyle/>
        <a:p>
          <a:r>
            <a:rPr lang="en-US" dirty="0" smtClean="0"/>
            <a:t>2.6</a:t>
          </a:r>
          <a:endParaRPr lang="en-US" dirty="0"/>
        </a:p>
      </dgm:t>
    </dgm:pt>
    <dgm:pt modelId="{3D48EE1E-3BFF-1244-A9F0-7AAB0A089256}" type="parTrans" cxnId="{A1EB830C-9CA7-E447-8CAA-B9F1228BA087}">
      <dgm:prSet/>
      <dgm:spPr/>
      <dgm:t>
        <a:bodyPr/>
        <a:lstStyle/>
        <a:p>
          <a:endParaRPr lang="en-US"/>
        </a:p>
      </dgm:t>
    </dgm:pt>
    <dgm:pt modelId="{C1026E3E-C12F-3B44-A1C3-F193E37640CC}" type="sibTrans" cxnId="{A1EB830C-9CA7-E447-8CAA-B9F1228BA087}">
      <dgm:prSet/>
      <dgm:spPr/>
      <dgm:t>
        <a:bodyPr/>
        <a:lstStyle/>
        <a:p>
          <a:endParaRPr lang="en-US"/>
        </a:p>
      </dgm:t>
    </dgm:pt>
    <dgm:pt modelId="{8B691772-462D-FA46-AC1C-4C23B5D20378}">
      <dgm:prSet phldrT="[Text]"/>
      <dgm:spPr/>
      <dgm:t>
        <a:bodyPr/>
        <a:lstStyle/>
        <a:p>
          <a:r>
            <a:rPr lang="en-US" dirty="0" smtClean="0"/>
            <a:t>3.0</a:t>
          </a:r>
          <a:endParaRPr lang="en-US" dirty="0"/>
        </a:p>
      </dgm:t>
    </dgm:pt>
    <dgm:pt modelId="{CAD8A998-49CF-C34E-8A99-91A0C6C17FA2}" type="parTrans" cxnId="{978141E4-4197-2545-AF73-BE270A324EB1}">
      <dgm:prSet/>
      <dgm:spPr/>
      <dgm:t>
        <a:bodyPr/>
        <a:lstStyle/>
        <a:p>
          <a:endParaRPr lang="en-US"/>
        </a:p>
      </dgm:t>
    </dgm:pt>
    <dgm:pt modelId="{BEC8AC17-36AD-6C4B-9F1E-6A920998FA70}" type="sibTrans" cxnId="{978141E4-4197-2545-AF73-BE270A324EB1}">
      <dgm:prSet/>
      <dgm:spPr/>
      <dgm:t>
        <a:bodyPr/>
        <a:lstStyle/>
        <a:p>
          <a:endParaRPr lang="en-US"/>
        </a:p>
      </dgm:t>
    </dgm:pt>
    <dgm:pt modelId="{9550132A-F007-FE4F-9038-1703096F2EED}">
      <dgm:prSet phldrT="[Text]"/>
      <dgm:spPr/>
      <dgm:t>
        <a:bodyPr/>
        <a:lstStyle/>
        <a:p>
          <a:r>
            <a:rPr lang="en-US" dirty="0" smtClean="0"/>
            <a:t>3.1</a:t>
          </a:r>
          <a:endParaRPr lang="en-US" dirty="0"/>
        </a:p>
      </dgm:t>
    </dgm:pt>
    <dgm:pt modelId="{8788F39A-8A02-EB43-AD57-8A156D6B78D4}" type="parTrans" cxnId="{E1F445F3-D073-D140-8631-FEF372672EC8}">
      <dgm:prSet/>
      <dgm:spPr/>
      <dgm:t>
        <a:bodyPr/>
        <a:lstStyle/>
        <a:p>
          <a:endParaRPr lang="en-US"/>
        </a:p>
      </dgm:t>
    </dgm:pt>
    <dgm:pt modelId="{68679253-825A-B64E-A43C-479190AA0380}" type="sibTrans" cxnId="{E1F445F3-D073-D140-8631-FEF372672EC8}">
      <dgm:prSet/>
      <dgm:spPr/>
      <dgm:t>
        <a:bodyPr/>
        <a:lstStyle/>
        <a:p>
          <a:endParaRPr lang="en-US"/>
        </a:p>
      </dgm:t>
    </dgm:pt>
    <dgm:pt modelId="{EB040DA0-C3A2-4249-A429-E3FD9A382B24}">
      <dgm:prSet phldrT="[Text]"/>
      <dgm:spPr/>
      <dgm:t>
        <a:bodyPr/>
        <a:lstStyle/>
        <a:p>
          <a:r>
            <a:rPr lang="en-US" dirty="0" smtClean="0"/>
            <a:t>3.2</a:t>
          </a:r>
          <a:endParaRPr lang="en-US" dirty="0"/>
        </a:p>
      </dgm:t>
    </dgm:pt>
    <dgm:pt modelId="{DDA11694-930D-4B48-B298-2948D95288B0}" type="parTrans" cxnId="{66F78BC1-133E-6649-B137-7E04A419471A}">
      <dgm:prSet/>
      <dgm:spPr/>
      <dgm:t>
        <a:bodyPr/>
        <a:lstStyle/>
        <a:p>
          <a:endParaRPr lang="en-US"/>
        </a:p>
      </dgm:t>
    </dgm:pt>
    <dgm:pt modelId="{BDDD08DC-38BB-A541-84AB-AEB4D179B665}" type="sibTrans" cxnId="{66F78BC1-133E-6649-B137-7E04A419471A}">
      <dgm:prSet/>
      <dgm:spPr/>
      <dgm:t>
        <a:bodyPr/>
        <a:lstStyle/>
        <a:p>
          <a:endParaRPr lang="en-US"/>
        </a:p>
      </dgm:t>
    </dgm:pt>
    <dgm:pt modelId="{A0C9C6EE-5C6B-D94E-B59A-B8E1A5AB445D}" type="pres">
      <dgm:prSet presAssocID="{06D4EAF3-EC89-BC4D-950B-EE9BB8B7E991}" presName="Name0" presStyleCnt="0">
        <dgm:presLayoutVars>
          <dgm:dir/>
          <dgm:resizeHandles val="exact"/>
        </dgm:presLayoutVars>
      </dgm:prSet>
      <dgm:spPr/>
    </dgm:pt>
    <dgm:pt modelId="{E1C19D89-AF3F-3740-89BB-79131E18D4BC}" type="pres">
      <dgm:prSet presAssocID="{AD80CD78-A007-D54C-A396-78F61FB6BA72}" presName="node" presStyleLbl="node1" presStyleIdx="0" presStyleCnt="7">
        <dgm:presLayoutVars>
          <dgm:bulletEnabled val="1"/>
        </dgm:presLayoutVars>
      </dgm:prSet>
      <dgm:spPr/>
      <dgm:t>
        <a:bodyPr/>
        <a:lstStyle/>
        <a:p>
          <a:endParaRPr lang="en-US"/>
        </a:p>
      </dgm:t>
    </dgm:pt>
    <dgm:pt modelId="{37BDC8D9-38CC-8B42-98D9-9DC94ECC7F3B}" type="pres">
      <dgm:prSet presAssocID="{95CD9904-909A-284C-A3D9-7147D760E45D}" presName="sibTrans" presStyleLbl="sibTrans2D1" presStyleIdx="0" presStyleCnt="6"/>
      <dgm:spPr/>
      <dgm:t>
        <a:bodyPr/>
        <a:lstStyle/>
        <a:p>
          <a:endParaRPr lang="en-US"/>
        </a:p>
      </dgm:t>
    </dgm:pt>
    <dgm:pt modelId="{FAE512D5-3212-FE42-A6B6-E2B28BE03908}" type="pres">
      <dgm:prSet presAssocID="{95CD9904-909A-284C-A3D9-7147D760E45D}" presName="connectorText" presStyleLbl="sibTrans2D1" presStyleIdx="0" presStyleCnt="6"/>
      <dgm:spPr/>
      <dgm:t>
        <a:bodyPr/>
        <a:lstStyle/>
        <a:p>
          <a:endParaRPr lang="en-US"/>
        </a:p>
      </dgm:t>
    </dgm:pt>
    <dgm:pt modelId="{701F24E1-A0E7-D44D-8B51-5B3351E81962}" type="pres">
      <dgm:prSet presAssocID="{6F3FF574-CF94-2D49-AE67-386D3ECE427A}" presName="node" presStyleLbl="node1" presStyleIdx="1" presStyleCnt="7">
        <dgm:presLayoutVars>
          <dgm:bulletEnabled val="1"/>
        </dgm:presLayoutVars>
      </dgm:prSet>
      <dgm:spPr/>
      <dgm:t>
        <a:bodyPr/>
        <a:lstStyle/>
        <a:p>
          <a:endParaRPr lang="en-US"/>
        </a:p>
      </dgm:t>
    </dgm:pt>
    <dgm:pt modelId="{0A3658B8-CDE0-5F45-A5D4-990C0CAE381A}" type="pres">
      <dgm:prSet presAssocID="{3C6DFD46-7982-C642-BEDC-0FA31EAEF21B}" presName="sibTrans" presStyleLbl="sibTrans2D1" presStyleIdx="1" presStyleCnt="6"/>
      <dgm:spPr/>
      <dgm:t>
        <a:bodyPr/>
        <a:lstStyle/>
        <a:p>
          <a:endParaRPr lang="en-US"/>
        </a:p>
      </dgm:t>
    </dgm:pt>
    <dgm:pt modelId="{8F627BB4-565D-7D46-A5AB-77426EA28A98}" type="pres">
      <dgm:prSet presAssocID="{3C6DFD46-7982-C642-BEDC-0FA31EAEF21B}" presName="connectorText" presStyleLbl="sibTrans2D1" presStyleIdx="1" presStyleCnt="6"/>
      <dgm:spPr/>
      <dgm:t>
        <a:bodyPr/>
        <a:lstStyle/>
        <a:p>
          <a:endParaRPr lang="en-US"/>
        </a:p>
      </dgm:t>
    </dgm:pt>
    <dgm:pt modelId="{3B701784-DC37-1641-A6BB-978FFE3A9A69}" type="pres">
      <dgm:prSet presAssocID="{77C403B1-A38E-EB4A-948F-6F6B9D3AECD0}" presName="node" presStyleLbl="node1" presStyleIdx="2" presStyleCnt="7">
        <dgm:presLayoutVars>
          <dgm:bulletEnabled val="1"/>
        </dgm:presLayoutVars>
      </dgm:prSet>
      <dgm:spPr/>
      <dgm:t>
        <a:bodyPr/>
        <a:lstStyle/>
        <a:p>
          <a:endParaRPr lang="en-US"/>
        </a:p>
      </dgm:t>
    </dgm:pt>
    <dgm:pt modelId="{8EA5696C-C7DF-7D43-9068-B0FD9CE58D0A}" type="pres">
      <dgm:prSet presAssocID="{E681454F-728A-F842-B2AE-38FB285896A9}" presName="sibTrans" presStyleLbl="sibTrans2D1" presStyleIdx="2" presStyleCnt="6"/>
      <dgm:spPr/>
      <dgm:t>
        <a:bodyPr/>
        <a:lstStyle/>
        <a:p>
          <a:endParaRPr lang="en-US"/>
        </a:p>
      </dgm:t>
    </dgm:pt>
    <dgm:pt modelId="{A04EEA0A-C629-B042-A4CF-A5E37AB139BE}" type="pres">
      <dgm:prSet presAssocID="{E681454F-728A-F842-B2AE-38FB285896A9}" presName="connectorText" presStyleLbl="sibTrans2D1" presStyleIdx="2" presStyleCnt="6"/>
      <dgm:spPr/>
      <dgm:t>
        <a:bodyPr/>
        <a:lstStyle/>
        <a:p>
          <a:endParaRPr lang="en-US"/>
        </a:p>
      </dgm:t>
    </dgm:pt>
    <dgm:pt modelId="{BAE9F4B7-60BD-6B49-8E28-F92D599ACC37}" type="pres">
      <dgm:prSet presAssocID="{BE666B3E-1429-DC41-9821-372DB3A01C64}" presName="node" presStyleLbl="node1" presStyleIdx="3" presStyleCnt="7">
        <dgm:presLayoutVars>
          <dgm:bulletEnabled val="1"/>
        </dgm:presLayoutVars>
      </dgm:prSet>
      <dgm:spPr/>
      <dgm:t>
        <a:bodyPr/>
        <a:lstStyle/>
        <a:p>
          <a:endParaRPr lang="en-US"/>
        </a:p>
      </dgm:t>
    </dgm:pt>
    <dgm:pt modelId="{D938BB00-F6A2-1846-AB15-84B195928E6B}" type="pres">
      <dgm:prSet presAssocID="{C1026E3E-C12F-3B44-A1C3-F193E37640CC}" presName="sibTrans" presStyleLbl="sibTrans2D1" presStyleIdx="3" presStyleCnt="6"/>
      <dgm:spPr/>
      <dgm:t>
        <a:bodyPr/>
        <a:lstStyle/>
        <a:p>
          <a:endParaRPr lang="en-US"/>
        </a:p>
      </dgm:t>
    </dgm:pt>
    <dgm:pt modelId="{85D57C05-3EEF-494E-B591-6C84BCB46397}" type="pres">
      <dgm:prSet presAssocID="{C1026E3E-C12F-3B44-A1C3-F193E37640CC}" presName="connectorText" presStyleLbl="sibTrans2D1" presStyleIdx="3" presStyleCnt="6"/>
      <dgm:spPr/>
      <dgm:t>
        <a:bodyPr/>
        <a:lstStyle/>
        <a:p>
          <a:endParaRPr lang="en-US"/>
        </a:p>
      </dgm:t>
    </dgm:pt>
    <dgm:pt modelId="{47687804-5617-4643-BD9A-3B3FCB69C1F0}" type="pres">
      <dgm:prSet presAssocID="{8B691772-462D-FA46-AC1C-4C23B5D20378}" presName="node" presStyleLbl="node1" presStyleIdx="4" presStyleCnt="7">
        <dgm:presLayoutVars>
          <dgm:bulletEnabled val="1"/>
        </dgm:presLayoutVars>
      </dgm:prSet>
      <dgm:spPr/>
      <dgm:t>
        <a:bodyPr/>
        <a:lstStyle/>
        <a:p>
          <a:endParaRPr lang="en-US"/>
        </a:p>
      </dgm:t>
    </dgm:pt>
    <dgm:pt modelId="{34D136BF-2C2D-BD44-A660-E15CE4C796DF}" type="pres">
      <dgm:prSet presAssocID="{BEC8AC17-36AD-6C4B-9F1E-6A920998FA70}" presName="sibTrans" presStyleLbl="sibTrans2D1" presStyleIdx="4" presStyleCnt="6"/>
      <dgm:spPr/>
      <dgm:t>
        <a:bodyPr/>
        <a:lstStyle/>
        <a:p>
          <a:endParaRPr lang="en-US"/>
        </a:p>
      </dgm:t>
    </dgm:pt>
    <dgm:pt modelId="{88584789-F190-3C45-B2BB-D06266A10397}" type="pres">
      <dgm:prSet presAssocID="{BEC8AC17-36AD-6C4B-9F1E-6A920998FA70}" presName="connectorText" presStyleLbl="sibTrans2D1" presStyleIdx="4" presStyleCnt="6"/>
      <dgm:spPr/>
      <dgm:t>
        <a:bodyPr/>
        <a:lstStyle/>
        <a:p>
          <a:endParaRPr lang="en-US"/>
        </a:p>
      </dgm:t>
    </dgm:pt>
    <dgm:pt modelId="{5DED6D03-01D6-5740-AD0F-F5C1ED6EABB1}" type="pres">
      <dgm:prSet presAssocID="{9550132A-F007-FE4F-9038-1703096F2EED}" presName="node" presStyleLbl="node1" presStyleIdx="5" presStyleCnt="7">
        <dgm:presLayoutVars>
          <dgm:bulletEnabled val="1"/>
        </dgm:presLayoutVars>
      </dgm:prSet>
      <dgm:spPr/>
      <dgm:t>
        <a:bodyPr/>
        <a:lstStyle/>
        <a:p>
          <a:endParaRPr lang="en-US"/>
        </a:p>
      </dgm:t>
    </dgm:pt>
    <dgm:pt modelId="{4851D352-D6A9-3440-AFAE-FD4D05777684}" type="pres">
      <dgm:prSet presAssocID="{68679253-825A-B64E-A43C-479190AA0380}" presName="sibTrans" presStyleLbl="sibTrans2D1" presStyleIdx="5" presStyleCnt="6"/>
      <dgm:spPr/>
      <dgm:t>
        <a:bodyPr/>
        <a:lstStyle/>
        <a:p>
          <a:endParaRPr lang="en-US"/>
        </a:p>
      </dgm:t>
    </dgm:pt>
    <dgm:pt modelId="{17C16DB4-DB74-0843-8219-8770EAEA6C33}" type="pres">
      <dgm:prSet presAssocID="{68679253-825A-B64E-A43C-479190AA0380}" presName="connectorText" presStyleLbl="sibTrans2D1" presStyleIdx="5" presStyleCnt="6"/>
      <dgm:spPr/>
      <dgm:t>
        <a:bodyPr/>
        <a:lstStyle/>
        <a:p>
          <a:endParaRPr lang="en-US"/>
        </a:p>
      </dgm:t>
    </dgm:pt>
    <dgm:pt modelId="{90D75972-B98F-1A4C-B85A-0C086607B014}" type="pres">
      <dgm:prSet presAssocID="{EB040DA0-C3A2-4249-A429-E3FD9A382B24}" presName="node" presStyleLbl="node1" presStyleIdx="6" presStyleCnt="7" custScaleX="118820" custLinFactNeighborX="3153" custLinFactNeighborY="1874">
        <dgm:presLayoutVars>
          <dgm:bulletEnabled val="1"/>
        </dgm:presLayoutVars>
      </dgm:prSet>
      <dgm:spPr/>
      <dgm:t>
        <a:bodyPr/>
        <a:lstStyle/>
        <a:p>
          <a:endParaRPr lang="en-US"/>
        </a:p>
      </dgm:t>
    </dgm:pt>
  </dgm:ptLst>
  <dgm:cxnLst>
    <dgm:cxn modelId="{26A693D1-9215-2C4A-A5FE-0A16D670A48D}" type="presOf" srcId="{68679253-825A-B64E-A43C-479190AA0380}" destId="{17C16DB4-DB74-0843-8219-8770EAEA6C33}" srcOrd="1" destOrd="0" presId="urn:microsoft.com/office/officeart/2005/8/layout/process1"/>
    <dgm:cxn modelId="{1E39D1FE-C62E-5240-878E-FC5CE9B55452}" type="presOf" srcId="{8B691772-462D-FA46-AC1C-4C23B5D20378}" destId="{47687804-5617-4643-BD9A-3B3FCB69C1F0}" srcOrd="0" destOrd="0" presId="urn:microsoft.com/office/officeart/2005/8/layout/process1"/>
    <dgm:cxn modelId="{2F7CD63C-9DB0-604A-B5F9-B0044114E054}" type="presOf" srcId="{95CD9904-909A-284C-A3D9-7147D760E45D}" destId="{FAE512D5-3212-FE42-A6B6-E2B28BE03908}" srcOrd="1" destOrd="0" presId="urn:microsoft.com/office/officeart/2005/8/layout/process1"/>
    <dgm:cxn modelId="{B226661B-7F61-C542-829D-D3526C3DC718}" type="presOf" srcId="{95CD9904-909A-284C-A3D9-7147D760E45D}" destId="{37BDC8D9-38CC-8B42-98D9-9DC94ECC7F3B}" srcOrd="0" destOrd="0" presId="urn:microsoft.com/office/officeart/2005/8/layout/process1"/>
    <dgm:cxn modelId="{7EEE946E-880A-324D-992E-FEFD580D86F4}" type="presOf" srcId="{06D4EAF3-EC89-BC4D-950B-EE9BB8B7E991}" destId="{A0C9C6EE-5C6B-D94E-B59A-B8E1A5AB445D}" srcOrd="0" destOrd="0" presId="urn:microsoft.com/office/officeart/2005/8/layout/process1"/>
    <dgm:cxn modelId="{BDF925CD-891D-8C41-BECD-154E3BB5540C}" type="presOf" srcId="{77C403B1-A38E-EB4A-948F-6F6B9D3AECD0}" destId="{3B701784-DC37-1641-A6BB-978FFE3A9A69}" srcOrd="0" destOrd="0" presId="urn:microsoft.com/office/officeart/2005/8/layout/process1"/>
    <dgm:cxn modelId="{FA33940F-F3DF-1B44-BDBB-0ED04226B145}" type="presOf" srcId="{3C6DFD46-7982-C642-BEDC-0FA31EAEF21B}" destId="{8F627BB4-565D-7D46-A5AB-77426EA28A98}" srcOrd="1" destOrd="0" presId="urn:microsoft.com/office/officeart/2005/8/layout/process1"/>
    <dgm:cxn modelId="{8A39C5C7-7F90-DC4E-BEEB-5FFE79DBE12B}" type="presOf" srcId="{C1026E3E-C12F-3B44-A1C3-F193E37640CC}" destId="{85D57C05-3EEF-494E-B591-6C84BCB46397}" srcOrd="1" destOrd="0" presId="urn:microsoft.com/office/officeart/2005/8/layout/process1"/>
    <dgm:cxn modelId="{B87E37EE-BF22-2F43-9EE0-D553CD4C23D6}" type="presOf" srcId="{3C6DFD46-7982-C642-BEDC-0FA31EAEF21B}" destId="{0A3658B8-CDE0-5F45-A5D4-990C0CAE381A}" srcOrd="0" destOrd="0" presId="urn:microsoft.com/office/officeart/2005/8/layout/process1"/>
    <dgm:cxn modelId="{F6D00688-8BCE-2F4D-8E0A-2A5701DD8B97}" type="presOf" srcId="{9550132A-F007-FE4F-9038-1703096F2EED}" destId="{5DED6D03-01D6-5740-AD0F-F5C1ED6EABB1}" srcOrd="0" destOrd="0" presId="urn:microsoft.com/office/officeart/2005/8/layout/process1"/>
    <dgm:cxn modelId="{E1F445F3-D073-D140-8631-FEF372672EC8}" srcId="{06D4EAF3-EC89-BC4D-950B-EE9BB8B7E991}" destId="{9550132A-F007-FE4F-9038-1703096F2EED}" srcOrd="5" destOrd="0" parTransId="{8788F39A-8A02-EB43-AD57-8A156D6B78D4}" sibTransId="{68679253-825A-B64E-A43C-479190AA0380}"/>
    <dgm:cxn modelId="{978141E4-4197-2545-AF73-BE270A324EB1}" srcId="{06D4EAF3-EC89-BC4D-950B-EE9BB8B7E991}" destId="{8B691772-462D-FA46-AC1C-4C23B5D20378}" srcOrd="4" destOrd="0" parTransId="{CAD8A998-49CF-C34E-8A99-91A0C6C17FA2}" sibTransId="{BEC8AC17-36AD-6C4B-9F1E-6A920998FA70}"/>
    <dgm:cxn modelId="{B5217F11-25C6-EC47-9CCA-3B52C8C6BC92}" type="presOf" srcId="{6F3FF574-CF94-2D49-AE67-386D3ECE427A}" destId="{701F24E1-A0E7-D44D-8B51-5B3351E81962}" srcOrd="0" destOrd="0" presId="urn:microsoft.com/office/officeart/2005/8/layout/process1"/>
    <dgm:cxn modelId="{C19FEC0C-A92F-134C-871A-8101B8034003}" type="presOf" srcId="{68679253-825A-B64E-A43C-479190AA0380}" destId="{4851D352-D6A9-3440-AFAE-FD4D05777684}" srcOrd="0" destOrd="0" presId="urn:microsoft.com/office/officeart/2005/8/layout/process1"/>
    <dgm:cxn modelId="{1CE7A3E5-5BC4-1A40-980E-F9F8FE15553E}" type="presOf" srcId="{EB040DA0-C3A2-4249-A429-E3FD9A382B24}" destId="{90D75972-B98F-1A4C-B85A-0C086607B014}" srcOrd="0" destOrd="0" presId="urn:microsoft.com/office/officeart/2005/8/layout/process1"/>
    <dgm:cxn modelId="{CFC19009-45DD-7B4B-8F1C-28B3FFED3AAF}" type="presOf" srcId="{BEC8AC17-36AD-6C4B-9F1E-6A920998FA70}" destId="{34D136BF-2C2D-BD44-A660-E15CE4C796DF}" srcOrd="0" destOrd="0" presId="urn:microsoft.com/office/officeart/2005/8/layout/process1"/>
    <dgm:cxn modelId="{F3DD5C04-23FB-3449-A63B-50463BB87486}" type="presOf" srcId="{E681454F-728A-F842-B2AE-38FB285896A9}" destId="{A04EEA0A-C629-B042-A4CF-A5E37AB139BE}" srcOrd="1" destOrd="0" presId="urn:microsoft.com/office/officeart/2005/8/layout/process1"/>
    <dgm:cxn modelId="{93042429-87D7-B146-8FA4-0C13566C7E3B}" srcId="{06D4EAF3-EC89-BC4D-950B-EE9BB8B7E991}" destId="{6F3FF574-CF94-2D49-AE67-386D3ECE427A}" srcOrd="1" destOrd="0" parTransId="{FEDFC10E-D36B-8147-A1EE-9225C86097A0}" sibTransId="{3C6DFD46-7982-C642-BEDC-0FA31EAEF21B}"/>
    <dgm:cxn modelId="{8D218AF8-7D7A-C246-8957-23A0F6EE29E3}" type="presOf" srcId="{BEC8AC17-36AD-6C4B-9F1E-6A920998FA70}" destId="{88584789-F190-3C45-B2BB-D06266A10397}" srcOrd="1" destOrd="0" presId="urn:microsoft.com/office/officeart/2005/8/layout/process1"/>
    <dgm:cxn modelId="{66F78BC1-133E-6649-B137-7E04A419471A}" srcId="{06D4EAF3-EC89-BC4D-950B-EE9BB8B7E991}" destId="{EB040DA0-C3A2-4249-A429-E3FD9A382B24}" srcOrd="6" destOrd="0" parTransId="{DDA11694-930D-4B48-B298-2948D95288B0}" sibTransId="{BDDD08DC-38BB-A541-84AB-AEB4D179B665}"/>
    <dgm:cxn modelId="{1E228C89-0F22-6746-8B28-63586B7060D8}" type="presOf" srcId="{C1026E3E-C12F-3B44-A1C3-F193E37640CC}" destId="{D938BB00-F6A2-1846-AB15-84B195928E6B}" srcOrd="0" destOrd="0" presId="urn:microsoft.com/office/officeart/2005/8/layout/process1"/>
    <dgm:cxn modelId="{7447C90F-DDB3-4047-9D72-327463F2C1D0}" type="presOf" srcId="{AD80CD78-A007-D54C-A396-78F61FB6BA72}" destId="{E1C19D89-AF3F-3740-89BB-79131E18D4BC}" srcOrd="0" destOrd="0" presId="urn:microsoft.com/office/officeart/2005/8/layout/process1"/>
    <dgm:cxn modelId="{D88AAE09-A269-E340-AE42-6B11899635EF}" srcId="{06D4EAF3-EC89-BC4D-950B-EE9BB8B7E991}" destId="{AD80CD78-A007-D54C-A396-78F61FB6BA72}" srcOrd="0" destOrd="0" parTransId="{3921F438-8677-1F44-BD56-70908B630357}" sibTransId="{95CD9904-909A-284C-A3D9-7147D760E45D}"/>
    <dgm:cxn modelId="{8DBF839E-FE81-8941-BA0A-CEB8614FFA76}" srcId="{06D4EAF3-EC89-BC4D-950B-EE9BB8B7E991}" destId="{77C403B1-A38E-EB4A-948F-6F6B9D3AECD0}" srcOrd="2" destOrd="0" parTransId="{094AA1FE-1F30-2D44-A2B2-1B5EC48AE539}" sibTransId="{E681454F-728A-F842-B2AE-38FB285896A9}"/>
    <dgm:cxn modelId="{7CDBF08C-2184-4846-8D90-E437E05481E0}" type="presOf" srcId="{BE666B3E-1429-DC41-9821-372DB3A01C64}" destId="{BAE9F4B7-60BD-6B49-8E28-F92D599ACC37}" srcOrd="0" destOrd="0" presId="urn:microsoft.com/office/officeart/2005/8/layout/process1"/>
    <dgm:cxn modelId="{D5E2F4FC-04FE-604A-9714-90A47A970A86}" type="presOf" srcId="{E681454F-728A-F842-B2AE-38FB285896A9}" destId="{8EA5696C-C7DF-7D43-9068-B0FD9CE58D0A}" srcOrd="0" destOrd="0" presId="urn:microsoft.com/office/officeart/2005/8/layout/process1"/>
    <dgm:cxn modelId="{A1EB830C-9CA7-E447-8CAA-B9F1228BA087}" srcId="{06D4EAF3-EC89-BC4D-950B-EE9BB8B7E991}" destId="{BE666B3E-1429-DC41-9821-372DB3A01C64}" srcOrd="3" destOrd="0" parTransId="{3D48EE1E-3BFF-1244-A9F0-7AAB0A089256}" sibTransId="{C1026E3E-C12F-3B44-A1C3-F193E37640CC}"/>
    <dgm:cxn modelId="{3CD43493-7E59-F045-AEE3-457170B86A7A}" type="presParOf" srcId="{A0C9C6EE-5C6B-D94E-B59A-B8E1A5AB445D}" destId="{E1C19D89-AF3F-3740-89BB-79131E18D4BC}" srcOrd="0" destOrd="0" presId="urn:microsoft.com/office/officeart/2005/8/layout/process1"/>
    <dgm:cxn modelId="{8BC0D29E-1638-8C47-B45D-D2E0D610773F}" type="presParOf" srcId="{A0C9C6EE-5C6B-D94E-B59A-B8E1A5AB445D}" destId="{37BDC8D9-38CC-8B42-98D9-9DC94ECC7F3B}" srcOrd="1" destOrd="0" presId="urn:microsoft.com/office/officeart/2005/8/layout/process1"/>
    <dgm:cxn modelId="{E106619D-7E31-2549-9C0B-9C999DBC4AA9}" type="presParOf" srcId="{37BDC8D9-38CC-8B42-98D9-9DC94ECC7F3B}" destId="{FAE512D5-3212-FE42-A6B6-E2B28BE03908}" srcOrd="0" destOrd="0" presId="urn:microsoft.com/office/officeart/2005/8/layout/process1"/>
    <dgm:cxn modelId="{5F41B3FF-0A5E-B74E-8567-FF90D4744E3D}" type="presParOf" srcId="{A0C9C6EE-5C6B-D94E-B59A-B8E1A5AB445D}" destId="{701F24E1-A0E7-D44D-8B51-5B3351E81962}" srcOrd="2" destOrd="0" presId="urn:microsoft.com/office/officeart/2005/8/layout/process1"/>
    <dgm:cxn modelId="{479BC3C0-D560-5341-A7E5-46A01FC16970}" type="presParOf" srcId="{A0C9C6EE-5C6B-D94E-B59A-B8E1A5AB445D}" destId="{0A3658B8-CDE0-5F45-A5D4-990C0CAE381A}" srcOrd="3" destOrd="0" presId="urn:microsoft.com/office/officeart/2005/8/layout/process1"/>
    <dgm:cxn modelId="{C4766341-8A35-E044-A2BD-172EF9A40E29}" type="presParOf" srcId="{0A3658B8-CDE0-5F45-A5D4-990C0CAE381A}" destId="{8F627BB4-565D-7D46-A5AB-77426EA28A98}" srcOrd="0" destOrd="0" presId="urn:microsoft.com/office/officeart/2005/8/layout/process1"/>
    <dgm:cxn modelId="{7FF11E7B-E07C-A64D-997C-9F512DC4F834}" type="presParOf" srcId="{A0C9C6EE-5C6B-D94E-B59A-B8E1A5AB445D}" destId="{3B701784-DC37-1641-A6BB-978FFE3A9A69}" srcOrd="4" destOrd="0" presId="urn:microsoft.com/office/officeart/2005/8/layout/process1"/>
    <dgm:cxn modelId="{BF360107-5503-4645-96E2-6E48AB6D385D}" type="presParOf" srcId="{A0C9C6EE-5C6B-D94E-B59A-B8E1A5AB445D}" destId="{8EA5696C-C7DF-7D43-9068-B0FD9CE58D0A}" srcOrd="5" destOrd="0" presId="urn:microsoft.com/office/officeart/2005/8/layout/process1"/>
    <dgm:cxn modelId="{7A42DF01-4402-E240-9080-54725BAE26C3}" type="presParOf" srcId="{8EA5696C-C7DF-7D43-9068-B0FD9CE58D0A}" destId="{A04EEA0A-C629-B042-A4CF-A5E37AB139BE}" srcOrd="0" destOrd="0" presId="urn:microsoft.com/office/officeart/2005/8/layout/process1"/>
    <dgm:cxn modelId="{6F2A1FA3-F402-1643-A337-A9B2583B8301}" type="presParOf" srcId="{A0C9C6EE-5C6B-D94E-B59A-B8E1A5AB445D}" destId="{BAE9F4B7-60BD-6B49-8E28-F92D599ACC37}" srcOrd="6" destOrd="0" presId="urn:microsoft.com/office/officeart/2005/8/layout/process1"/>
    <dgm:cxn modelId="{515514F6-186C-D248-928C-CE5B72B07895}" type="presParOf" srcId="{A0C9C6EE-5C6B-D94E-B59A-B8E1A5AB445D}" destId="{D938BB00-F6A2-1846-AB15-84B195928E6B}" srcOrd="7" destOrd="0" presId="urn:microsoft.com/office/officeart/2005/8/layout/process1"/>
    <dgm:cxn modelId="{367E22EF-A60A-444C-94F8-68B773D23451}" type="presParOf" srcId="{D938BB00-F6A2-1846-AB15-84B195928E6B}" destId="{85D57C05-3EEF-494E-B591-6C84BCB46397}" srcOrd="0" destOrd="0" presId="urn:microsoft.com/office/officeart/2005/8/layout/process1"/>
    <dgm:cxn modelId="{36877341-90E1-D948-928D-03797B250D0A}" type="presParOf" srcId="{A0C9C6EE-5C6B-D94E-B59A-B8E1A5AB445D}" destId="{47687804-5617-4643-BD9A-3B3FCB69C1F0}" srcOrd="8" destOrd="0" presId="urn:microsoft.com/office/officeart/2005/8/layout/process1"/>
    <dgm:cxn modelId="{8B3482BA-AB81-1441-B5BF-2DC2C7F93B8E}" type="presParOf" srcId="{A0C9C6EE-5C6B-D94E-B59A-B8E1A5AB445D}" destId="{34D136BF-2C2D-BD44-A660-E15CE4C796DF}" srcOrd="9" destOrd="0" presId="urn:microsoft.com/office/officeart/2005/8/layout/process1"/>
    <dgm:cxn modelId="{507406C8-7C3F-F048-A7E5-92D06C6430BF}" type="presParOf" srcId="{34D136BF-2C2D-BD44-A660-E15CE4C796DF}" destId="{88584789-F190-3C45-B2BB-D06266A10397}" srcOrd="0" destOrd="0" presId="urn:microsoft.com/office/officeart/2005/8/layout/process1"/>
    <dgm:cxn modelId="{A0B0248A-8684-B940-A4B2-ED796FDD6918}" type="presParOf" srcId="{A0C9C6EE-5C6B-D94E-B59A-B8E1A5AB445D}" destId="{5DED6D03-01D6-5740-AD0F-F5C1ED6EABB1}" srcOrd="10" destOrd="0" presId="urn:microsoft.com/office/officeart/2005/8/layout/process1"/>
    <dgm:cxn modelId="{5609DD5E-CD6B-B447-B972-059D52269654}" type="presParOf" srcId="{A0C9C6EE-5C6B-D94E-B59A-B8E1A5AB445D}" destId="{4851D352-D6A9-3440-AFAE-FD4D05777684}" srcOrd="11" destOrd="0" presId="urn:microsoft.com/office/officeart/2005/8/layout/process1"/>
    <dgm:cxn modelId="{497AA5E4-B976-FB45-9AA1-ADC85499CFBF}" type="presParOf" srcId="{4851D352-D6A9-3440-AFAE-FD4D05777684}" destId="{17C16DB4-DB74-0843-8219-8770EAEA6C33}" srcOrd="0" destOrd="0" presId="urn:microsoft.com/office/officeart/2005/8/layout/process1"/>
    <dgm:cxn modelId="{ED5C6216-7E4A-9C4E-AC86-3315ECCBB897}" type="presParOf" srcId="{A0C9C6EE-5C6B-D94E-B59A-B8E1A5AB445D}" destId="{90D75972-B98F-1A4C-B85A-0C086607B014}"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19D89-AF3F-3740-89BB-79131E18D4BC}">
      <dsp:nvSpPr>
        <dsp:cNvPr id="0" name=""/>
        <dsp:cNvSpPr/>
      </dsp:nvSpPr>
      <dsp:spPr>
        <a:xfrm>
          <a:off x="1872"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2.3 </a:t>
          </a:r>
          <a:endParaRPr lang="en-US" sz="2200" kern="1200" dirty="0"/>
        </a:p>
      </dsp:txBody>
      <dsp:txXfrm>
        <a:off x="17160" y="510387"/>
        <a:ext cx="839372" cy="491393"/>
      </dsp:txXfrm>
    </dsp:sp>
    <dsp:sp modelId="{37BDC8D9-38CC-8B42-98D9-9DC94ECC7F3B}">
      <dsp:nvSpPr>
        <dsp:cNvPr id="0" name=""/>
        <dsp:cNvSpPr/>
      </dsp:nvSpPr>
      <dsp:spPr>
        <a:xfrm>
          <a:off x="958816"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58816" y="691359"/>
        <a:ext cx="129100" cy="129449"/>
      </dsp:txXfrm>
    </dsp:sp>
    <dsp:sp modelId="{701F24E1-A0E7-D44D-8B51-5B3351E81962}">
      <dsp:nvSpPr>
        <dsp:cNvPr id="0" name=""/>
        <dsp:cNvSpPr/>
      </dsp:nvSpPr>
      <dsp:spPr>
        <a:xfrm>
          <a:off x="1219800"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2.4</a:t>
          </a:r>
          <a:endParaRPr lang="en-US" sz="2200" kern="1200" dirty="0"/>
        </a:p>
      </dsp:txBody>
      <dsp:txXfrm>
        <a:off x="1235088" y="510387"/>
        <a:ext cx="839372" cy="491393"/>
      </dsp:txXfrm>
    </dsp:sp>
    <dsp:sp modelId="{0A3658B8-CDE0-5F45-A5D4-990C0CAE381A}">
      <dsp:nvSpPr>
        <dsp:cNvPr id="0" name=""/>
        <dsp:cNvSpPr/>
      </dsp:nvSpPr>
      <dsp:spPr>
        <a:xfrm>
          <a:off x="2176744"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176744" y="691359"/>
        <a:ext cx="129100" cy="129449"/>
      </dsp:txXfrm>
    </dsp:sp>
    <dsp:sp modelId="{3B701784-DC37-1641-A6BB-978FFE3A9A69}">
      <dsp:nvSpPr>
        <dsp:cNvPr id="0" name=""/>
        <dsp:cNvSpPr/>
      </dsp:nvSpPr>
      <dsp:spPr>
        <a:xfrm>
          <a:off x="2437729"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2.5</a:t>
          </a:r>
          <a:endParaRPr lang="en-US" sz="2200" kern="1200" dirty="0"/>
        </a:p>
      </dsp:txBody>
      <dsp:txXfrm>
        <a:off x="2453017" y="510387"/>
        <a:ext cx="839372" cy="491393"/>
      </dsp:txXfrm>
    </dsp:sp>
    <dsp:sp modelId="{8EA5696C-C7DF-7D43-9068-B0FD9CE58D0A}">
      <dsp:nvSpPr>
        <dsp:cNvPr id="0" name=""/>
        <dsp:cNvSpPr/>
      </dsp:nvSpPr>
      <dsp:spPr>
        <a:xfrm>
          <a:off x="3394672"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394672" y="691359"/>
        <a:ext cx="129100" cy="129449"/>
      </dsp:txXfrm>
    </dsp:sp>
    <dsp:sp modelId="{BAE9F4B7-60BD-6B49-8E28-F92D599ACC37}">
      <dsp:nvSpPr>
        <dsp:cNvPr id="0" name=""/>
        <dsp:cNvSpPr/>
      </dsp:nvSpPr>
      <dsp:spPr>
        <a:xfrm>
          <a:off x="3655657"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2.6</a:t>
          </a:r>
          <a:endParaRPr lang="en-US" sz="2200" kern="1200" dirty="0"/>
        </a:p>
      </dsp:txBody>
      <dsp:txXfrm>
        <a:off x="3670945" y="510387"/>
        <a:ext cx="839372" cy="491393"/>
      </dsp:txXfrm>
    </dsp:sp>
    <dsp:sp modelId="{D938BB00-F6A2-1846-AB15-84B195928E6B}">
      <dsp:nvSpPr>
        <dsp:cNvPr id="0" name=""/>
        <dsp:cNvSpPr/>
      </dsp:nvSpPr>
      <dsp:spPr>
        <a:xfrm>
          <a:off x="4612600"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4612600" y="691359"/>
        <a:ext cx="129100" cy="129449"/>
      </dsp:txXfrm>
    </dsp:sp>
    <dsp:sp modelId="{47687804-5617-4643-BD9A-3B3FCB69C1F0}">
      <dsp:nvSpPr>
        <dsp:cNvPr id="0" name=""/>
        <dsp:cNvSpPr/>
      </dsp:nvSpPr>
      <dsp:spPr>
        <a:xfrm>
          <a:off x="4873585"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3.0</a:t>
          </a:r>
          <a:endParaRPr lang="en-US" sz="2200" kern="1200" dirty="0"/>
        </a:p>
      </dsp:txBody>
      <dsp:txXfrm>
        <a:off x="4888873" y="510387"/>
        <a:ext cx="839372" cy="491393"/>
      </dsp:txXfrm>
    </dsp:sp>
    <dsp:sp modelId="{34D136BF-2C2D-BD44-A660-E15CE4C796DF}">
      <dsp:nvSpPr>
        <dsp:cNvPr id="0" name=""/>
        <dsp:cNvSpPr/>
      </dsp:nvSpPr>
      <dsp:spPr>
        <a:xfrm>
          <a:off x="5830528"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830528" y="691359"/>
        <a:ext cx="129100" cy="129449"/>
      </dsp:txXfrm>
    </dsp:sp>
    <dsp:sp modelId="{5DED6D03-01D6-5740-AD0F-F5C1ED6EABB1}">
      <dsp:nvSpPr>
        <dsp:cNvPr id="0" name=""/>
        <dsp:cNvSpPr/>
      </dsp:nvSpPr>
      <dsp:spPr>
        <a:xfrm>
          <a:off x="6091513"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3.1</a:t>
          </a:r>
          <a:endParaRPr lang="en-US" sz="2200" kern="1200" dirty="0"/>
        </a:p>
      </dsp:txBody>
      <dsp:txXfrm>
        <a:off x="6106801" y="510387"/>
        <a:ext cx="839372" cy="491393"/>
      </dsp:txXfrm>
    </dsp:sp>
    <dsp:sp modelId="{4851D352-D6A9-3440-AFAE-FD4D05777684}">
      <dsp:nvSpPr>
        <dsp:cNvPr id="0" name=""/>
        <dsp:cNvSpPr/>
      </dsp:nvSpPr>
      <dsp:spPr>
        <a:xfrm rot="25833">
          <a:off x="7048922" y="652833"/>
          <a:ext cx="185426"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048923" y="695773"/>
        <a:ext cx="129798" cy="129449"/>
      </dsp:txXfrm>
    </dsp:sp>
    <dsp:sp modelId="{90D75972-B98F-1A4C-B85A-0C086607B014}">
      <dsp:nvSpPr>
        <dsp:cNvPr id="0" name=""/>
        <dsp:cNvSpPr/>
      </dsp:nvSpPr>
      <dsp:spPr>
        <a:xfrm>
          <a:off x="7311314" y="504881"/>
          <a:ext cx="1033672"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3.2</a:t>
          </a:r>
          <a:endParaRPr lang="en-US" sz="2200" kern="1200" dirty="0"/>
        </a:p>
      </dsp:txBody>
      <dsp:txXfrm>
        <a:off x="7326602" y="520169"/>
        <a:ext cx="1003096" cy="4913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cs typeface="+mn-cs"/>
              </a:defRPr>
            </a:lvl1pPr>
          </a:lstStyle>
          <a:p>
            <a:pPr>
              <a:defRPr/>
            </a:pPr>
            <a:endParaRPr lang="en-GB"/>
          </a:p>
        </p:txBody>
      </p:sp>
      <p:sp>
        <p:nvSpPr>
          <p:cNvPr id="1628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cs typeface="+mn-cs"/>
              </a:defRPr>
            </a:lvl1pPr>
          </a:lstStyle>
          <a:p>
            <a:pPr>
              <a:defRPr/>
            </a:pPr>
            <a:endParaRPr lang="en-GB"/>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28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628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cs typeface="+mn-cs"/>
              </a:defRPr>
            </a:lvl1pPr>
          </a:lstStyle>
          <a:p>
            <a:pPr>
              <a:defRPr/>
            </a:pPr>
            <a:endParaRPr lang="en-GB"/>
          </a:p>
        </p:txBody>
      </p:sp>
      <p:sp>
        <p:nvSpPr>
          <p:cNvPr id="1628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cs typeface="+mn-cs"/>
              </a:defRPr>
            </a:lvl1pPr>
          </a:lstStyle>
          <a:p>
            <a:pPr>
              <a:defRPr/>
            </a:pPr>
            <a:fld id="{B5A73A01-B247-4B13-B33D-C3C0068412F0}" type="slidenum">
              <a:rPr lang="en-GB"/>
              <a:pPr>
                <a:defRPr/>
              </a:pPr>
              <a:t>‹#›</a:t>
            </a:fld>
            <a:endParaRPr lang="en-GB"/>
          </a:p>
        </p:txBody>
      </p:sp>
    </p:spTree>
    <p:extLst>
      <p:ext uri="{BB962C8B-B14F-4D97-AF65-F5344CB8AC3E}">
        <p14:creationId xmlns:p14="http://schemas.microsoft.com/office/powerpoint/2010/main" val="2014341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p:txBody>
          <a:bodyPr/>
          <a:lstStyle/>
          <a:p>
            <a:pPr>
              <a:defRPr/>
            </a:pPr>
            <a:fld id="{884C589B-B71F-41A2-98AB-9AF1AB0DF10C}" type="slidenum">
              <a:rPr lang="en-GB" smtClean="0">
                <a:solidFill>
                  <a:srgbClr val="000000"/>
                </a:solidFill>
              </a:rPr>
              <a:pPr>
                <a:defRPr/>
              </a:pPr>
              <a:t>1</a:t>
            </a:fld>
            <a:endParaRPr lang="en-GB" smtClean="0">
              <a:solidFill>
                <a:srgbClr val="000000"/>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i="1" dirty="0" smtClean="0">
                <a:cs typeface="Arial"/>
              </a:rPr>
              <a:t>Simulation of MERLIN instrument resolution convolved with a Strontrium122 foreground model using </a:t>
            </a:r>
            <a:r>
              <a:rPr lang="en-GB" i="1" dirty="0" err="1" smtClean="0">
                <a:cs typeface="Arial"/>
              </a:rPr>
              <a:t>Mantid</a:t>
            </a:r>
            <a:r>
              <a:rPr lang="en-GB" i="1" dirty="0" smtClean="0">
                <a:cs typeface="Arial"/>
              </a:rPr>
              <a:t>. Visualised using our </a:t>
            </a:r>
            <a:r>
              <a:rPr lang="en-GB" i="1" dirty="0" err="1" smtClean="0">
                <a:cs typeface="Arial"/>
              </a:rPr>
              <a:t>ParaView</a:t>
            </a:r>
            <a:r>
              <a:rPr lang="en-GB" i="1" dirty="0" smtClean="0">
                <a:cs typeface="Arial"/>
              </a:rPr>
              <a:t> plugins combining </a:t>
            </a:r>
            <a:r>
              <a:rPr lang="en-GB" i="1" dirty="0" err="1" smtClean="0">
                <a:cs typeface="Arial"/>
              </a:rPr>
              <a:t>volumentric</a:t>
            </a:r>
            <a:r>
              <a:rPr lang="en-GB" i="1" dirty="0" smtClean="0">
                <a:cs typeface="Arial"/>
              </a:rPr>
              <a:t> plot with a 2D projection</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12</a:t>
            </a:fld>
            <a:endParaRPr lang="en-GB"/>
          </a:p>
        </p:txBody>
      </p:sp>
    </p:spTree>
    <p:extLst>
      <p:ext uri="{BB962C8B-B14F-4D97-AF65-F5344CB8AC3E}">
        <p14:creationId xmlns:p14="http://schemas.microsoft.com/office/powerpoint/2010/main" val="276756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Problem</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Solution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Scriptability</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PeaksReport</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Video</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(Future – defer till end)</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13</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14</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Fly head</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Instrument view using MD Algorithms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QueryMDWorkspace</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plotMD</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PSI using </a:t>
            </a:r>
            <a:r>
              <a:rPr lang="en-GB" sz="1200" b="0" kern="0" dirty="0" err="1" smtClean="0">
                <a:solidFill>
                  <a:srgbClr val="000099"/>
                </a:solidFill>
                <a:latin typeface="Arial" charset="0"/>
                <a:ea typeface="+mn-ea"/>
                <a:cs typeface="+mn-cs"/>
              </a:rPr>
              <a:t>Mantid</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Connected Component Analysis</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15</a:t>
            </a:fld>
            <a:endParaRPr lang="en-GB"/>
          </a:p>
        </p:txBody>
      </p:sp>
    </p:spTree>
    <p:extLst>
      <p:ext uri="{BB962C8B-B14F-4D97-AF65-F5344CB8AC3E}">
        <p14:creationId xmlns:p14="http://schemas.microsoft.com/office/powerpoint/2010/main" val="125991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Interesting test case.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Subject to a lot of interest by instrument scientists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Lots of possible ways of doing this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Inherent problem with determining peak shape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LC at ILL suggested using CCL</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Implemented </a:t>
            </a:r>
            <a:r>
              <a:rPr lang="en-GB" sz="1200" b="0" kern="0" dirty="0" err="1" smtClean="0">
                <a:solidFill>
                  <a:srgbClr val="000099"/>
                </a:solidFill>
                <a:latin typeface="Arial" charset="0"/>
                <a:ea typeface="+mn-ea"/>
                <a:cs typeface="+mn-cs"/>
              </a:rPr>
              <a:t>nD</a:t>
            </a:r>
            <a:r>
              <a:rPr lang="en-GB" sz="1200" b="0" kern="0" dirty="0" smtClean="0">
                <a:solidFill>
                  <a:srgbClr val="000099"/>
                </a:solidFill>
                <a:latin typeface="Arial" charset="0"/>
                <a:ea typeface="+mn-ea"/>
                <a:cs typeface="+mn-cs"/>
              </a:rPr>
              <a:t> CCL (lean on the </a:t>
            </a:r>
            <a:r>
              <a:rPr lang="en-GB" sz="1200" b="0" kern="0" dirty="0" err="1" smtClean="0">
                <a:solidFill>
                  <a:srgbClr val="000099"/>
                </a:solidFill>
                <a:latin typeface="Arial" charset="0"/>
                <a:ea typeface="+mn-ea"/>
                <a:cs typeface="+mn-cs"/>
              </a:rPr>
              <a:t>MDHistoWorkspace</a:t>
            </a:r>
            <a:r>
              <a:rPr lang="en-GB" sz="1200" b="0" kern="0" dirty="0" smtClean="0">
                <a:solidFill>
                  <a:srgbClr val="000099"/>
                </a:solidFill>
                <a:latin typeface="Arial" charset="0"/>
                <a:ea typeface="+mn-ea"/>
                <a:cs typeface="+mn-cs"/>
              </a:rPr>
              <a: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Implemented multi threaded CCL (lean on the </a:t>
            </a:r>
            <a:r>
              <a:rPr lang="en-GB" sz="1200" b="0" kern="0" dirty="0" err="1" smtClean="0">
                <a:solidFill>
                  <a:srgbClr val="000099"/>
                </a:solidFill>
                <a:latin typeface="Arial" charset="0"/>
                <a:ea typeface="+mn-ea"/>
                <a:cs typeface="+mn-cs"/>
              </a:rPr>
              <a:t>MDHistoWorkspace</a:t>
            </a:r>
            <a:r>
              <a:rPr lang="en-GB" sz="1200" b="0" kern="0" dirty="0" smtClean="0">
                <a:solidFill>
                  <a:srgbClr val="000099"/>
                </a:solidFill>
                <a:latin typeface="Arial" charset="0"/>
                <a:ea typeface="+mn-ea"/>
                <a:cs typeface="+mn-cs"/>
              </a:rPr>
              <a: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First attempt, then most recent attempt. Still exploratory.</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16</a:t>
            </a:fld>
            <a:endParaRPr lang="en-GB"/>
          </a:p>
        </p:txBody>
      </p:sp>
    </p:spTree>
    <p:extLst>
      <p:ext uri="{BB962C8B-B14F-4D97-AF65-F5344CB8AC3E}">
        <p14:creationId xmlns:p14="http://schemas.microsoft.com/office/powerpoint/2010/main" val="905755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228600" indent="-228600">
              <a:buFont typeface="+mj-lt"/>
              <a:buAutoNum type="arabicPeriod"/>
            </a:pPr>
            <a:r>
              <a:rPr lang="en-GB" dirty="0" smtClean="0"/>
              <a:t>By far the greatest and</a:t>
            </a:r>
            <a:r>
              <a:rPr lang="en-GB" baseline="0" dirty="0" smtClean="0"/>
              <a:t> most important contribution to this project has been our </a:t>
            </a:r>
            <a:r>
              <a:rPr lang="en-GB" dirty="0" smtClean="0"/>
              <a:t>collaborating</a:t>
            </a:r>
            <a:r>
              <a:rPr lang="en-GB" baseline="0" dirty="0" smtClean="0"/>
              <a:t> scientists, who have made this project a success and prevented it from becoming a colossal waste of money. I cannot emphasise how vital this level of input is, and therefore how important it is as a development team to ensure that that information is acted upon quickly.</a:t>
            </a:r>
          </a:p>
          <a:p>
            <a:pPr marL="228600" indent="-228600">
              <a:buFont typeface="+mj-lt"/>
              <a:buAutoNum type="arabicPeriod"/>
            </a:pPr>
            <a:r>
              <a:rPr lang="en-GB" baseline="0" dirty="0" smtClean="0"/>
              <a:t>We have been fortunate enough to have a flow of requirements from two independent </a:t>
            </a:r>
            <a:r>
              <a:rPr lang="en-GB" baseline="0" dirty="0" err="1" smtClean="0"/>
              <a:t>facilites</a:t>
            </a:r>
            <a:r>
              <a:rPr lang="en-GB" baseline="0" dirty="0" smtClean="0"/>
              <a:t>. This has made it easier to provide many correct, widely applicable implementation, rather than ad-hoc features that fit for one group and one facility.</a:t>
            </a:r>
          </a:p>
          <a:p>
            <a:pPr marL="228600" indent="-228600">
              <a:buFont typeface="+mj-lt"/>
              <a:buAutoNum type="arabicPeriod"/>
            </a:pPr>
            <a:r>
              <a:rPr lang="en-GB" baseline="0" dirty="0" smtClean="0"/>
              <a:t>Starting from scratch is often a ruinous mistake. Building VATES on-top of Mantid meant that the team was almost immediately productive in creating new features.</a:t>
            </a:r>
          </a:p>
          <a:p>
            <a:pPr marL="228600" indent="-228600">
              <a:buFont typeface="+mj-lt"/>
              <a:buAutoNum type="arabicPeriod"/>
            </a:pPr>
            <a:r>
              <a:rPr lang="en-GB" baseline="0" dirty="0" smtClean="0"/>
              <a:t>Decoupling the visualisation layer from the algorithmic, execution layer has had too major advantages. Firstly, it made it possible to switch visualisation vendor with a few days worth of effort rather than a few months. Secondly it made it possible to test and develop the logic of the visualisation-driving layer using standard unit-testing techniques. </a:t>
            </a:r>
          </a:p>
          <a:p>
            <a:pPr marL="228600" indent="-228600">
              <a:buFont typeface="+mj-lt"/>
              <a:buAutoNum type="arabicPeriod"/>
            </a:pPr>
            <a:r>
              <a:rPr lang="en-GB" baseline="0" dirty="0" smtClean="0"/>
              <a:t>Linking on somewhat from the previous point. The VATES tools are incorporated into our continuous integration set-up. This helps ensure that the tools can always be built on our target platforms, that it is functionally doing the right thing, and that it can always be packaged on each of those </a:t>
            </a:r>
            <a:r>
              <a:rPr lang="en-GB" baseline="0" dirty="0" err="1" smtClean="0"/>
              <a:t>plaforms</a:t>
            </a:r>
            <a:r>
              <a:rPr lang="en-GB" baseline="0" dirty="0" smtClean="0"/>
              <a:t>. Regular releases have been critical in allowing our users to try the tools out and provide </a:t>
            </a:r>
            <a:r>
              <a:rPr lang="en-GB" baseline="0" dirty="0" err="1" smtClean="0"/>
              <a:t>feeback</a:t>
            </a:r>
            <a:r>
              <a:rPr lang="en-GB" baseline="0" dirty="0" smtClean="0"/>
              <a:t>.</a:t>
            </a:r>
          </a:p>
          <a:p>
            <a:pPr marL="228600" indent="-228600">
              <a:buFont typeface="+mj-lt"/>
              <a:buAutoNum type="arabicPeriod"/>
            </a:pPr>
            <a:r>
              <a:rPr lang="en-GB" baseline="0" dirty="0" smtClean="0"/>
              <a:t>In order to take advantage of the previous, it was vital that the VATES tools were moved from development-prototype into something that could be installed and executed by our users easily. We therefore pushed solving deployment to the top of our to do list.</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17</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GB" dirty="0" smtClean="0"/>
              <a:t>No room for complacency</a:t>
            </a:r>
            <a:r>
              <a:rPr lang="en-GB" baseline="0" dirty="0" smtClean="0"/>
              <a:t> here. There have been occasions where new features did not meet the users expectations. More often than not, these issues could have been stamped-out much earlier. For example, we did not appreciate how intuitive the 3D visualisation tools would need to be during our first iteration. </a:t>
            </a:r>
          </a:p>
          <a:p>
            <a:pPr marL="228600" indent="-228600">
              <a:buFont typeface="+mj-lt"/>
              <a:buAutoNum type="arabicPeriod"/>
            </a:pPr>
            <a:r>
              <a:rPr lang="en-GB" baseline="0" dirty="0" smtClean="0"/>
              <a:t>We should have envisioned the simplest visualisation usage scenario before the more complex one.</a:t>
            </a:r>
          </a:p>
          <a:p>
            <a:pPr marL="228600" indent="-228600">
              <a:buFont typeface="+mj-lt"/>
              <a:buAutoNum type="arabicPeriod"/>
            </a:pPr>
            <a:r>
              <a:rPr lang="en-GB" baseline="0" dirty="0" smtClean="0"/>
              <a:t>Users rightly get annoyed, when things suddenly stop working as they should. Although we like to think such scenarios are rare, when they do occur, they usually could have been avoided outright if we had proper automated test coverage for that functionality.</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18</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Dump output of peak finding onto workspace, then move around in 3D to see how well its done.</a:t>
            </a:r>
          </a:p>
          <a:p>
            <a:endParaRPr lang="en-GB" dirty="0" smtClean="0"/>
          </a:p>
          <a:p>
            <a:r>
              <a:rPr lang="en-GB" dirty="0" smtClean="0"/>
              <a:t>Input</a:t>
            </a:r>
            <a:r>
              <a:rPr lang="en-GB" baseline="0" dirty="0" smtClean="0"/>
              <a:t> from all directions whole </a:t>
            </a:r>
            <a:r>
              <a:rPr lang="en-GB" baseline="0" smtClean="0"/>
              <a:t>other stories:</a:t>
            </a:r>
            <a:endParaRPr lang="en-GB" baseline="0" dirty="0" smtClean="0"/>
          </a:p>
          <a:p>
            <a:pPr>
              <a:buFontTx/>
              <a:buChar char="-"/>
            </a:pPr>
            <a:r>
              <a:rPr lang="en-GB" baseline="0" dirty="0" smtClean="0"/>
              <a:t>Dennis M. and peak searching</a:t>
            </a:r>
          </a:p>
          <a:p>
            <a:pPr>
              <a:buFontTx/>
              <a:buChar char="-"/>
            </a:pPr>
            <a:r>
              <a:rPr lang="en-GB" baseline="0" dirty="0" smtClean="0"/>
              <a:t> Horace</a:t>
            </a:r>
          </a:p>
          <a:p>
            <a:pPr>
              <a:buFontTx/>
              <a:buNone/>
            </a:pPr>
            <a:r>
              <a:rPr lang="en-GB" baseline="0" dirty="0" smtClean="0"/>
              <a:t>:</a:t>
            </a:r>
          </a:p>
          <a:p>
            <a:pPr>
              <a:buFontTx/>
              <a:buNone/>
            </a:pPr>
            <a:endParaRPr lang="en-GB" baseline="0" dirty="0" smtClean="0"/>
          </a:p>
          <a:p>
            <a:pPr>
              <a:buFontTx/>
              <a:buNone/>
            </a:pPr>
            <a:r>
              <a:rPr lang="en-GB" baseline="0" dirty="0" smtClean="0"/>
              <a:t>Hot off the </a:t>
            </a:r>
            <a:r>
              <a:rPr lang="en-GB" baseline="0" dirty="0" err="1" smtClean="0"/>
              <a:t>presss</a:t>
            </a:r>
            <a:r>
              <a:rPr lang="en-GB" baseline="0" dirty="0" smtClean="0"/>
              <a:t>: </a:t>
            </a:r>
            <a:r>
              <a:rPr lang="en-GB" baseline="0" dirty="0" err="1" smtClean="0"/>
              <a:t>Md</a:t>
            </a:r>
            <a:r>
              <a:rPr lang="en-GB" baseline="0" dirty="0" smtClean="0"/>
              <a:t> workspaces can be exported as </a:t>
            </a:r>
            <a:r>
              <a:rPr lang="en-GB" baseline="0" dirty="0" err="1" smtClean="0"/>
              <a:t>numpy</a:t>
            </a:r>
            <a:r>
              <a:rPr lang="en-GB" baseline="0" dirty="0" smtClean="0"/>
              <a:t> arrays (and v.v.)</a:t>
            </a:r>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19</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Containers</a:t>
            </a:r>
            <a:r>
              <a:rPr lang="en-GB" baseline="0" dirty="0" smtClean="0"/>
              <a:t> and processing algorithmic steps are required for multidimensional data. We need flexibility both in terms of the dimensionality of the data, and the ability to change and adapt the pipelines we assemble. </a:t>
            </a:r>
          </a:p>
          <a:p>
            <a:endParaRPr lang="en-GB" baseline="0" dirty="0" smtClean="0"/>
          </a:p>
          <a:p>
            <a:r>
              <a:rPr lang="en-GB" baseline="0" dirty="0" smtClean="0"/>
              <a:t>We need the ability to both support </a:t>
            </a:r>
            <a:r>
              <a:rPr lang="en-GB" baseline="0" dirty="0" err="1" smtClean="0"/>
              <a:t>Histogrammed</a:t>
            </a:r>
            <a:r>
              <a:rPr lang="en-GB" baseline="0" dirty="0" smtClean="0"/>
              <a:t> data, and Sparse data effectively in a multidimensional format. We need the ability to easily perform common operations on the data, such as addition and subtraction, merging, </a:t>
            </a:r>
            <a:r>
              <a:rPr lang="en-GB" baseline="0" dirty="0" err="1" smtClean="0"/>
              <a:t>rebinning</a:t>
            </a:r>
            <a:r>
              <a:rPr lang="en-GB" baseline="0" dirty="0" smtClean="0"/>
              <a:t> etc.</a:t>
            </a:r>
          </a:p>
          <a:p>
            <a:endParaRPr lang="en-GB" baseline="0" dirty="0" smtClean="0"/>
          </a:p>
          <a:p>
            <a:r>
              <a:rPr lang="en-GB" baseline="0" dirty="0" smtClean="0"/>
              <a:t>We need the ability to visualize multidimensional data at any point, and also the ability to drive algorithmic steps in the visualisation mode in-situ. </a:t>
            </a:r>
          </a:p>
          <a:p>
            <a:endParaRPr lang="en-GB" baseline="0" dirty="0" smtClean="0"/>
          </a:p>
          <a:p>
            <a:r>
              <a:rPr lang="en-GB" baseline="0" dirty="0" smtClean="0"/>
              <a:t>We need the ability to simulate multidimensional data and to provide fitting features.</a:t>
            </a:r>
          </a:p>
          <a:p>
            <a:endParaRPr lang="en-GB" baseline="0" dirty="0" smtClean="0"/>
          </a:p>
          <a:p>
            <a:r>
              <a:rPr lang="en-GB" baseline="0" dirty="0" smtClean="0"/>
              <a:t>All this should work cross platform and be supported with regular releases.</a:t>
            </a:r>
          </a:p>
          <a:p>
            <a:endParaRPr lang="en-GB" baseline="0" dirty="0" smtClean="0"/>
          </a:p>
          <a:p>
            <a:r>
              <a:rPr lang="en-GB" baseline="0" dirty="0" smtClean="0"/>
              <a:t> </a:t>
            </a:r>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3</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community has provided a lot of good and successful tools. Horace, </a:t>
            </a:r>
            <a:r>
              <a:rPr lang="en-US" baseline="0" dirty="0" err="1" smtClean="0"/>
              <a:t>Tobyfit</a:t>
            </a:r>
            <a:r>
              <a:rPr lang="en-US" baseline="0" dirty="0" smtClean="0"/>
              <a:t>, </a:t>
            </a:r>
            <a:r>
              <a:rPr lang="en-US" baseline="0" dirty="0" err="1" smtClean="0"/>
              <a:t>Mslice</a:t>
            </a:r>
            <a:r>
              <a:rPr lang="en-US" baseline="0" dirty="0" smtClean="0"/>
              <a:t>, Dave, </a:t>
            </a:r>
            <a:r>
              <a:rPr lang="en-US" baseline="0" dirty="0" err="1" smtClean="0"/>
              <a:t>Isaw</a:t>
            </a:r>
            <a:r>
              <a:rPr lang="en-US" baseline="0" dirty="0" smtClean="0"/>
              <a:t> and others have all been used to steer the development. We have also been fortunate enough to have input from some of the developers of these tools at various points in the project.</a:t>
            </a:r>
          </a:p>
          <a:p>
            <a:endParaRPr lang="en-US" baseline="0" dirty="0" smtClean="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4</a:t>
            </a:fld>
            <a:endParaRPr lang="en-GB"/>
          </a:p>
        </p:txBody>
      </p:sp>
    </p:spTree>
    <p:extLst>
      <p:ext uri="{BB962C8B-B14F-4D97-AF65-F5344CB8AC3E}">
        <p14:creationId xmlns:p14="http://schemas.microsoft.com/office/powerpoint/2010/main" val="290534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Our</a:t>
            </a:r>
            <a:r>
              <a:rPr lang="en-GB" baseline="0" dirty="0" smtClean="0"/>
              <a:t> primary design choice as a platform for the work has been </a:t>
            </a:r>
            <a:r>
              <a:rPr lang="en-GB" baseline="0" dirty="0" err="1" smtClean="0"/>
              <a:t>Mantid</a:t>
            </a:r>
            <a:r>
              <a:rPr lang="en-GB" baseline="0" dirty="0" smtClean="0"/>
              <a:t>.</a:t>
            </a:r>
          </a:p>
          <a:p>
            <a:endParaRPr lang="en-GB" baseline="0" dirty="0" smtClean="0"/>
          </a:p>
          <a:p>
            <a:r>
              <a:rPr lang="en-GB" baseline="0" dirty="0" smtClean="0"/>
              <a:t>Joint project that started running in 2007, with the SNS joining the collaboration in 2010.</a:t>
            </a:r>
          </a:p>
          <a:p>
            <a:endParaRPr lang="en-GB" baseline="0" dirty="0" smtClean="0"/>
          </a:p>
          <a:p>
            <a:r>
              <a:rPr lang="en-GB" baseline="0" dirty="0" smtClean="0"/>
              <a:t>The </a:t>
            </a:r>
            <a:r>
              <a:rPr lang="en-GB" baseline="0" dirty="0" err="1" smtClean="0"/>
              <a:t>Mantid</a:t>
            </a:r>
            <a:r>
              <a:rPr lang="en-GB" baseline="0" dirty="0" smtClean="0"/>
              <a:t> project was appealing particularly because:</a:t>
            </a:r>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5</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Another design choice has been to use </a:t>
            </a:r>
            <a:r>
              <a:rPr lang="en-GB" dirty="0" err="1" smtClean="0"/>
              <a:t>ParaView</a:t>
            </a:r>
            <a:r>
              <a:rPr lang="en-GB" dirty="0" smtClean="0"/>
              <a:t>.</a:t>
            </a:r>
            <a:r>
              <a:rPr lang="en-GB" baseline="0" dirty="0" smtClean="0"/>
              <a:t> </a:t>
            </a:r>
            <a:r>
              <a:rPr lang="en-GB" baseline="0" dirty="0" err="1" smtClean="0"/>
              <a:t>ParaView</a:t>
            </a:r>
            <a:r>
              <a:rPr lang="en-GB" baseline="0" dirty="0" smtClean="0"/>
              <a:t> is a mature technology that has been developed as a collaboration between </a:t>
            </a:r>
            <a:r>
              <a:rPr lang="en-GB" baseline="0" dirty="0" err="1" smtClean="0"/>
              <a:t>KitWare</a:t>
            </a:r>
            <a:r>
              <a:rPr lang="en-GB" baseline="0" dirty="0" smtClean="0"/>
              <a:t>, and various US national labs, such as Los Alamos and Sandia.</a:t>
            </a:r>
            <a:endParaRPr lang="en-GB" dirty="0" smtClean="0"/>
          </a:p>
          <a:p>
            <a:endParaRPr lang="en-GB" dirty="0" smtClean="0"/>
          </a:p>
          <a:p>
            <a:r>
              <a:rPr lang="en-GB" dirty="0" smtClean="0"/>
              <a:t>Has been used for</a:t>
            </a:r>
            <a:r>
              <a:rPr lang="en-GB" baseline="0" dirty="0" smtClean="0"/>
              <a:t> visualizing terabytes of data</a:t>
            </a:r>
          </a:p>
          <a:p>
            <a:r>
              <a:rPr lang="en-GB" baseline="0" dirty="0" smtClean="0"/>
              <a:t>Very powerful user interface</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Well supported. </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Easily pluggable in terms of filters and loaders, but also</a:t>
            </a:r>
          </a:p>
          <a:p>
            <a:r>
              <a:rPr lang="en-GB" baseline="0" dirty="0" smtClean="0"/>
              <a:t>Options for customisation of the user interface itself.</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6</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is a historic view of the project leading up to the last </a:t>
            </a:r>
            <a:r>
              <a:rPr lang="en-GB" dirty="0" err="1" smtClean="0"/>
              <a:t>Nobugs</a:t>
            </a:r>
            <a:r>
              <a:rPr lang="en-GB" dirty="0" smtClean="0"/>
              <a:t> meeting. I’ve selected</a:t>
            </a:r>
            <a:r>
              <a:rPr lang="en-GB" baseline="0" dirty="0" smtClean="0"/>
              <a:t> a few important milestones to fit onto the timeline, such as the development of the 2D </a:t>
            </a:r>
            <a:r>
              <a:rPr lang="en-GB" baseline="0" dirty="0" err="1" smtClean="0"/>
              <a:t>SliceViewer</a:t>
            </a:r>
            <a:r>
              <a:rPr lang="en-GB" baseline="0" dirty="0" smtClean="0"/>
              <a:t>, and the introduction of Binary MD Algorithms.</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7</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an overview of the project from the last no-bugs meeting to the present. </a:t>
            </a:r>
            <a:r>
              <a:rPr lang="en-US" dirty="0" err="1" smtClean="0"/>
              <a:t>Mantid</a:t>
            </a:r>
            <a:r>
              <a:rPr lang="en-US" dirty="0" smtClean="0"/>
              <a:t> and</a:t>
            </a:r>
            <a:r>
              <a:rPr lang="en-US" baseline="0" dirty="0" smtClean="0"/>
              <a:t> VATES are packaged together so the releases are identical. At the top we show the major releases of </a:t>
            </a:r>
            <a:r>
              <a:rPr lang="en-US" baseline="0" dirty="0" err="1" smtClean="0"/>
              <a:t>Mantid</a:t>
            </a:r>
            <a:r>
              <a:rPr lang="en-US" baseline="0" dirty="0" smtClean="0"/>
              <a:t> during that period. Again, I’ve added milestones for some of the important developments. You’ll see that there’s been a number of improvements and additions since the last time we met. I’ll be talking about some of these in more details.</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8</a:t>
            </a:fld>
            <a:endParaRPr lang="en-GB"/>
          </a:p>
        </p:txBody>
      </p:sp>
    </p:spTree>
    <p:extLst>
      <p:ext uri="{BB962C8B-B14F-4D97-AF65-F5344CB8AC3E}">
        <p14:creationId xmlns:p14="http://schemas.microsoft.com/office/powerpoint/2010/main" val="1616025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built into</a:t>
            </a:r>
            <a:r>
              <a:rPr lang="en-US" baseline="0" dirty="0" smtClean="0"/>
              <a:t> the 3D </a:t>
            </a:r>
            <a:r>
              <a:rPr lang="en-US" baseline="0" dirty="0" err="1" smtClean="0"/>
              <a:t>visualisation</a:t>
            </a:r>
            <a:r>
              <a:rPr lang="en-US" baseline="0" dirty="0" smtClean="0"/>
              <a:t> the ability to switch between coordinate systems.</a:t>
            </a:r>
          </a:p>
          <a:p>
            <a:endParaRPr lang="en-US" baseline="0" dirty="0" smtClean="0"/>
          </a:p>
          <a:p>
            <a:r>
              <a:rPr lang="en-US" baseline="0" dirty="0" smtClean="0"/>
              <a:t>Quite a bit of work on the part of both </a:t>
            </a:r>
            <a:r>
              <a:rPr lang="en-US" baseline="0" dirty="0" err="1" smtClean="0"/>
              <a:t>Kitware</a:t>
            </a:r>
            <a:r>
              <a:rPr lang="en-US" baseline="0" dirty="0" smtClean="0"/>
              <a:t> and our team to achieve this. This was done as part of a larger piece of work, that involved us passing on some of our home-grown features to </a:t>
            </a:r>
            <a:r>
              <a:rPr lang="en-US" baseline="0" dirty="0" err="1" smtClean="0"/>
              <a:t>ParaView</a:t>
            </a:r>
            <a:r>
              <a:rPr lang="en-US" baseline="0" dirty="0" smtClean="0"/>
              <a:t>, as well as a number of changes on their side to improve the flexibility of some of their representations.</a:t>
            </a:r>
          </a:p>
          <a:p>
            <a:endParaRPr lang="en-US" baseline="0" dirty="0" smtClean="0"/>
          </a:p>
          <a:p>
            <a:r>
              <a:rPr lang="en-US" baseline="0" dirty="0" smtClean="0"/>
              <a:t>The B matrix is used to provide the transform from triclinic to orthonormal. </a:t>
            </a:r>
          </a:p>
          <a:p>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1: Br_PHCX_75_E0 measured where?</a:t>
            </a:r>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2: </a:t>
            </a:r>
            <a:r>
              <a:rPr lang="en-US" sz="1200" i="1" kern="0" dirty="0" smtClean="0">
                <a:cs typeface="Arial"/>
              </a:rPr>
              <a:t>A non-orthogonal 3D projection of Spin Waves in </a:t>
            </a:r>
            <a:r>
              <a:rPr lang="en-US" sz="1200" i="1" kern="0" dirty="0" err="1" smtClean="0">
                <a:cs typeface="Arial"/>
              </a:rPr>
              <a:t>Gd</a:t>
            </a:r>
            <a:r>
              <a:rPr lang="en-US" sz="1200" i="1" kern="0" dirty="0" smtClean="0">
                <a:cs typeface="Arial"/>
              </a:rPr>
              <a:t> as measured on SEQUOIA.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9</a:t>
            </a:fld>
            <a:endParaRPr lang="en-GB"/>
          </a:p>
        </p:txBody>
      </p:sp>
    </p:spTree>
    <p:extLst>
      <p:ext uri="{BB962C8B-B14F-4D97-AF65-F5344CB8AC3E}">
        <p14:creationId xmlns:p14="http://schemas.microsoft.com/office/powerpoint/2010/main" val="1045367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Sodium</a:t>
            </a:r>
            <a:r>
              <a:rPr lang="en-US" baseline="0" dirty="0" smtClean="0"/>
              <a:t> chloride sample on SXD with </a:t>
            </a:r>
            <a:r>
              <a:rPr lang="en-US" baseline="0" dirty="0" err="1" smtClean="0"/>
              <a:t>overlayed</a:t>
            </a:r>
            <a:r>
              <a:rPr lang="en-US" baseline="0" dirty="0" smtClean="0"/>
              <a:t> SCD peak </a:t>
            </a:r>
            <a:r>
              <a:rPr lang="en-US" baseline="0" dirty="0" err="1" smtClean="0"/>
              <a:t>posiitons</a:t>
            </a:r>
            <a:r>
              <a:rPr lang="en-US" baseline="0" dirty="0" smtClean="0"/>
              <a:t>, automatically found via algorithms projected over the top of the data.</a:t>
            </a:r>
          </a:p>
          <a:p>
            <a:endParaRPr lang="en-US" baseline="0" dirty="0" smtClean="0"/>
          </a:p>
          <a:p>
            <a:r>
              <a:rPr lang="en-US" baseline="0" dirty="0" smtClean="0"/>
              <a:t>‘Tuning fork’ Phase transition. From data collected on TOPAZ. </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10</a:t>
            </a:fld>
            <a:endParaRPr lang="en-GB"/>
          </a:p>
        </p:txBody>
      </p:sp>
    </p:spTree>
    <p:extLst>
      <p:ext uri="{BB962C8B-B14F-4D97-AF65-F5344CB8AC3E}">
        <p14:creationId xmlns:p14="http://schemas.microsoft.com/office/powerpoint/2010/main" val="153761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isissmallbottom"/>
          <p:cNvPicPr>
            <a:picLocks noChangeAspect="1" noChangeArrowheads="1"/>
          </p:cNvPicPr>
          <p:nvPr/>
        </p:nvPicPr>
        <p:blipFill>
          <a:blip r:embed="rId2" cstate="print"/>
          <a:srcRect/>
          <a:stretch>
            <a:fillRect/>
          </a:stretch>
        </p:blipFill>
        <p:spPr bwMode="auto">
          <a:xfrm>
            <a:off x="0" y="5360988"/>
            <a:ext cx="9144000" cy="1497012"/>
          </a:xfrm>
          <a:prstGeom prst="rect">
            <a:avLst/>
          </a:prstGeom>
          <a:noFill/>
          <a:ln w="9525">
            <a:noFill/>
            <a:miter lim="800000"/>
            <a:headEnd/>
            <a:tailEnd/>
          </a:ln>
        </p:spPr>
      </p:pic>
      <p:pic>
        <p:nvPicPr>
          <p:cNvPr id="5" name="Picture 9" descr="Mantid"/>
          <p:cNvPicPr>
            <a:picLocks noChangeAspect="1" noChangeArrowheads="1"/>
          </p:cNvPicPr>
          <p:nvPr/>
        </p:nvPicPr>
        <p:blipFill>
          <a:blip r:embed="rId3" cstate="print"/>
          <a:srcRect/>
          <a:stretch>
            <a:fillRect/>
          </a:stretch>
        </p:blipFill>
        <p:spPr bwMode="auto">
          <a:xfrm>
            <a:off x="34925" y="5937250"/>
            <a:ext cx="1152525" cy="876300"/>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p:spPr>
        <p:txBody>
          <a:bodyPr/>
          <a:lstStyle>
            <a:lvl1pPr>
              <a:defRPr/>
            </a:lvl1pPr>
          </a:lstStyle>
          <a:p>
            <a:r>
              <a:rPr lang="en-US"/>
              <a:t>Click to edit Master title style</a:t>
            </a:r>
          </a:p>
        </p:txBody>
      </p:sp>
      <p:sp>
        <p:nvSpPr>
          <p:cNvPr id="59396" name="Rectangle 4"/>
          <p:cNvSpPr>
            <a:spLocks noGrp="1" noChangeArrowheads="1"/>
          </p:cNvSpPr>
          <p:nvPr>
            <p:ph type="subTitle" idx="1"/>
          </p:nvPr>
        </p:nvSpPr>
        <p:spPr>
          <a:xfrm>
            <a:off x="1371600" y="3429000"/>
            <a:ext cx="6400800" cy="1752600"/>
          </a:xfrm>
        </p:spPr>
        <p:txBody>
          <a:bodyPr/>
          <a:lstStyle>
            <a:lvl1pPr marL="0" indent="0" algn="ctr">
              <a:buFontTx/>
              <a:buNone/>
              <a:defRPr/>
            </a:lvl1pPr>
          </a:lstStyle>
          <a:p>
            <a:r>
              <a:rPr lang="en-US"/>
              <a:t>Click to edit Master subtitle style</a:t>
            </a:r>
          </a:p>
        </p:txBody>
      </p:sp>
      <p:sp>
        <p:nvSpPr>
          <p:cNvPr id="6" name="Rectangle 10"/>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450"/>
            <a:ext cx="2057400" cy="56165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71450"/>
            <a:ext cx="6019800" cy="5616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 descr="C:\Documents and Settings\rrc79113\Desktop\technologies-modelling_and_simulationcopy Tessella. Complex problems. Solved_iStock_000002456857Medium.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bwMode="auto">
          <a:xfrm>
            <a:off x="0" y="5286388"/>
            <a:ext cx="9144000" cy="1571612"/>
          </a:xfrm>
          <a:prstGeom prst="rect">
            <a:avLst/>
          </a:prstGeom>
          <a:gradFill flip="none" rotWithShape="1">
            <a:gsLst>
              <a:gs pos="0">
                <a:srgbClr val="5E9EFF">
                  <a:alpha val="0"/>
                </a:srgbClr>
              </a:gs>
              <a:gs pos="39999">
                <a:srgbClr val="85C2FF"/>
              </a:gs>
              <a:gs pos="70000">
                <a:srgbClr val="C4D6EB"/>
              </a:gs>
              <a:gs pos="100000">
                <a:srgbClr val="FFEBFA"/>
              </a:gs>
            </a:gsLst>
            <a:lin ang="5400000" scaled="0"/>
            <a:tileRect/>
          </a:gradFill>
          <a:ln w="9525" cap="flat" cmpd="sng" algn="ctr">
            <a:noFill/>
            <a:prstDash val="solid"/>
            <a:round/>
            <a:headEnd type="none" w="med" len="med"/>
            <a:tailEnd type="none" w="med" len="med"/>
          </a:ln>
          <a:effectLst/>
        </p:spPr>
        <p:txBody>
          <a:bodyPr/>
          <a:lstStyle/>
          <a:p>
            <a:pPr>
              <a:defRPr/>
            </a:pPr>
            <a:endParaRPr lang="en-GB">
              <a:solidFill>
                <a:srgbClr val="000000"/>
              </a:solidFill>
              <a:cs typeface="+mn-cs"/>
            </a:endParaRPr>
          </a:p>
        </p:txBody>
      </p:sp>
      <p:pic>
        <p:nvPicPr>
          <p:cNvPr id="6"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pic>
        <p:nvPicPr>
          <p:cNvPr id="7" name="Picture 3" descr="C:\Documents and Settings\rrc79113\Desktop\Untitled.png"/>
          <p:cNvPicPr>
            <a:picLocks noChangeAspect="1" noChangeArrowheads="1"/>
          </p:cNvPicPr>
          <p:nvPr userDrawn="1"/>
        </p:nvPicPr>
        <p:blipFill>
          <a:blip r:embed="rId4" cstate="print"/>
          <a:srcRect/>
          <a:stretch>
            <a:fillRect/>
          </a:stretch>
        </p:blipFill>
        <p:spPr bwMode="auto">
          <a:xfrm>
            <a:off x="142875" y="6015038"/>
            <a:ext cx="1905000" cy="771525"/>
          </a:xfrm>
          <a:prstGeom prst="rect">
            <a:avLst/>
          </a:prstGeom>
          <a:noFill/>
          <a:ln w="9525">
            <a:noFill/>
            <a:miter lim="800000"/>
            <a:headEnd/>
            <a:tailEnd/>
          </a:ln>
        </p:spPr>
      </p:pic>
      <p:pic>
        <p:nvPicPr>
          <p:cNvPr id="8" name="Picture 11" descr="SNS_logo_words_trans_back.gif"/>
          <p:cNvPicPr>
            <a:picLocks noChangeAspect="1"/>
          </p:cNvPicPr>
          <p:nvPr userDrawn="1"/>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a:gradFill flip="none" rotWithShape="1">
            <a:gsLst>
              <a:gs pos="28000">
                <a:srgbClr val="000082">
                  <a:alpha val="75000"/>
                </a:srgbClr>
              </a:gs>
              <a:gs pos="100000">
                <a:srgbClr val="0047FF">
                  <a:alpha val="0"/>
                </a:srgbClr>
              </a:gs>
            </a:gsLst>
            <a:path path="shape">
              <a:fillToRect l="50000" t="50000" r="50000" b="50000"/>
            </a:path>
            <a:tileRect/>
          </a:gradFill>
        </p:spPr>
        <p:txBody>
          <a:bodyPr/>
          <a:lstStyle>
            <a:lvl1pPr>
              <a:defRPr b="1" baseline="0">
                <a:solidFill>
                  <a:schemeClr val="bg1"/>
                </a:solidFill>
              </a:defRPr>
            </a:lvl1pPr>
          </a:lstStyle>
          <a:p>
            <a:r>
              <a:rPr lang="en-US" dirty="0"/>
              <a:t>Click to edit Master title style</a:t>
            </a:r>
          </a:p>
        </p:txBody>
      </p:sp>
      <p:sp>
        <p:nvSpPr>
          <p:cNvPr id="59396" name="Rectangle 4"/>
          <p:cNvSpPr>
            <a:spLocks noGrp="1" noChangeArrowheads="1"/>
          </p:cNvSpPr>
          <p:nvPr>
            <p:ph type="subTitle" idx="1"/>
          </p:nvPr>
        </p:nvSpPr>
        <p:spPr>
          <a:xfrm>
            <a:off x="1371600" y="3429000"/>
            <a:ext cx="6400800" cy="1752600"/>
          </a:xfrm>
          <a:gradFill>
            <a:gsLst>
              <a:gs pos="0">
                <a:srgbClr val="000082">
                  <a:alpha val="75000"/>
                </a:srgbClr>
              </a:gs>
              <a:gs pos="100000">
                <a:srgbClr val="0047FF">
                  <a:alpha val="0"/>
                </a:srgbClr>
              </a:gs>
            </a:gsLst>
            <a:path path="shape">
              <a:fillToRect l="50000" t="50000" r="50000" b="50000"/>
            </a:path>
          </a:gradFill>
        </p:spPr>
        <p:txBody>
          <a:bodyPr anchor="ctr" anchorCtr="1"/>
          <a:lstStyle>
            <a:lvl1pPr marL="0" indent="0" algn="ctr">
              <a:buFontTx/>
              <a:buNone/>
              <a:defRPr b="1" baseline="0">
                <a:solidFill>
                  <a:schemeClr val="bg1"/>
                </a:solidFill>
              </a:defRPr>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isissmallbottom"/>
          <p:cNvPicPr>
            <a:picLocks noChangeAspect="1" noChangeArrowheads="1"/>
          </p:cNvPicPr>
          <p:nvPr/>
        </p:nvPicPr>
        <p:blipFill>
          <a:blip r:embed="rId13" cstate="print"/>
          <a:srcRect/>
          <a:stretch>
            <a:fillRect/>
          </a:stretch>
        </p:blipFill>
        <p:spPr bwMode="auto">
          <a:xfrm>
            <a:off x="0" y="5360988"/>
            <a:ext cx="9144000" cy="1497012"/>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9" name="Picture 10" descr="Mantid"/>
          <p:cNvPicPr>
            <a:picLocks noChangeAspect="1" noChangeArrowheads="1"/>
          </p:cNvPicPr>
          <p:nvPr/>
        </p:nvPicPr>
        <p:blipFill>
          <a:blip r:embed="rId14" cstate="print"/>
          <a:srcRect t="9590" b="24672"/>
          <a:stretch>
            <a:fillRect/>
          </a:stretch>
        </p:blipFill>
        <p:spPr bwMode="auto">
          <a:xfrm>
            <a:off x="107950" y="5984875"/>
            <a:ext cx="1511300" cy="757238"/>
          </a:xfrm>
          <a:prstGeom prst="rect">
            <a:avLst/>
          </a:prstGeom>
          <a:noFill/>
          <a:ln w="9525">
            <a:noFill/>
            <a:miter lim="800000"/>
            <a:headEnd/>
            <a:tailEnd/>
          </a:ln>
        </p:spPr>
      </p:pic>
      <p:pic>
        <p:nvPicPr>
          <p:cNvPr id="1030" name="Picture 6" descr="SNS_logo_words_trans_back.gif"/>
          <p:cNvPicPr>
            <a:picLocks noChangeAspect="1"/>
          </p:cNvPicPr>
          <p:nvPr userDrawn="1"/>
        </p:nvPicPr>
        <p:blipFill>
          <a:blip r:embed="rId1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sp>
        <p:nvSpPr>
          <p:cNvPr id="2051"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3" name="Picture 5" descr="Tessella_Logo only 5K.gif"/>
          <p:cNvPicPr>
            <a:picLocks noChangeAspect="1"/>
          </p:cNvPicPr>
          <p:nvPr/>
        </p:nvPicPr>
        <p:blipFill>
          <a:blip r:embed="rId4" cstate="print"/>
          <a:srcRect/>
          <a:stretch>
            <a:fillRect/>
          </a:stretch>
        </p:blipFill>
        <p:spPr bwMode="auto">
          <a:xfrm>
            <a:off x="142875" y="6000750"/>
            <a:ext cx="1885950" cy="752475"/>
          </a:xfrm>
          <a:prstGeom prst="rect">
            <a:avLst/>
          </a:prstGeom>
          <a:noFill/>
          <a:ln w="9525">
            <a:noFill/>
            <a:miter lim="800000"/>
            <a:headEnd/>
            <a:tailEnd/>
          </a:ln>
        </p:spPr>
      </p:pic>
      <p:pic>
        <p:nvPicPr>
          <p:cNvPr id="2054" name="Picture 6" descr="SNS_logo_words_trans_back.gif"/>
          <p:cNvPicPr>
            <a:picLocks noChangeAspect="1"/>
          </p:cNvPicPr>
          <p:nvPr/>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77" r:id="rId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2.xml"/><Relationship Id="rId5" Type="http://schemas.openxmlformats.org/officeDocument/2006/relationships/image" Target="../media/image22.png"/><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gif"/><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subTitle" idx="1"/>
          </p:nvPr>
        </p:nvSpPr>
        <p:spPr>
          <a:xfrm>
            <a:off x="1115616" y="3645024"/>
            <a:ext cx="6786513" cy="2232248"/>
          </a:xfrm>
          <a:gradFill rotWithShape="0"/>
        </p:spPr>
        <p:txBody>
          <a:bodyPr/>
          <a:lstStyle/>
          <a:p>
            <a:pPr eaLnBrk="1" hangingPunct="1"/>
            <a:r>
              <a:rPr lang="en-GB" sz="2800" i="1" dirty="0" smtClean="0"/>
              <a:t>Owen Arnold, Michael Reuter, Alex Buts, Martyn Gigg, Andrei </a:t>
            </a:r>
            <a:r>
              <a:rPr lang="en-GB" sz="2800" i="1" dirty="0" err="1" smtClean="0"/>
              <a:t>Savici</a:t>
            </a:r>
            <a:r>
              <a:rPr lang="en-GB" sz="2800" i="1" dirty="0" smtClean="0"/>
              <a:t>, Nick Draper</a:t>
            </a:r>
          </a:p>
        </p:txBody>
      </p:sp>
      <p:pic>
        <p:nvPicPr>
          <p:cNvPr id="15363" name="Picture 5" descr="Mantid Logo Transparent.png"/>
          <p:cNvPicPr>
            <a:picLocks noChangeAspect="1"/>
          </p:cNvPicPr>
          <p:nvPr/>
        </p:nvPicPr>
        <p:blipFill>
          <a:blip r:embed="rId3" cstate="print"/>
          <a:srcRect/>
          <a:stretch>
            <a:fillRect/>
          </a:stretch>
        </p:blipFill>
        <p:spPr bwMode="auto">
          <a:xfrm>
            <a:off x="3419475" y="549275"/>
            <a:ext cx="2305050" cy="1250950"/>
          </a:xfrm>
          <a:prstGeom prst="rect">
            <a:avLst/>
          </a:prstGeom>
          <a:noFill/>
          <a:ln w="9525">
            <a:noFill/>
            <a:miter lim="800000"/>
            <a:headEnd/>
            <a:tailEnd/>
          </a:ln>
        </p:spPr>
      </p:pic>
      <p:sp>
        <p:nvSpPr>
          <p:cNvPr id="6" name="Rectangle 5"/>
          <p:cNvSpPr/>
          <p:nvPr/>
        </p:nvSpPr>
        <p:spPr>
          <a:xfrm>
            <a:off x="2483768" y="1628800"/>
            <a:ext cx="4608512" cy="1569660"/>
          </a:xfrm>
          <a:prstGeom prst="rect">
            <a:avLst/>
          </a:prstGeom>
          <a:noFill/>
        </p:spPr>
        <p:txBody>
          <a:bodyPr>
            <a:spAutoFit/>
          </a:bodyPr>
          <a:lstStyle/>
          <a:p>
            <a:pPr algn="ctr">
              <a:defRPr/>
            </a:pPr>
            <a:r>
              <a:rPr lang="en-US" sz="96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cs"/>
              </a:rPr>
              <a:t>VATES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SI_SXD_NaC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7" y="332657"/>
            <a:ext cx="5569010" cy="3816424"/>
          </a:xfrm>
          <a:prstGeom prst="rect">
            <a:avLst/>
          </a:prstGeom>
        </p:spPr>
      </p:pic>
      <p:pic>
        <p:nvPicPr>
          <p:cNvPr id="4" name="Picture 3" descr="TOPAZ_TRamp_KLT_Vo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130" y="2564904"/>
            <a:ext cx="4296869" cy="4293096"/>
          </a:xfrm>
          <a:prstGeom prst="rect">
            <a:avLst/>
          </a:prstGeom>
        </p:spPr>
      </p:pic>
    </p:spTree>
    <p:extLst>
      <p:ext uri="{BB962C8B-B14F-4D97-AF65-F5344CB8AC3E}">
        <p14:creationId xmlns:p14="http://schemas.microsoft.com/office/powerpoint/2010/main" val="1001913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MD Normalization</a:t>
            </a:r>
            <a:endParaRPr lang="en-GB" sz="2800" b="0" kern="0" dirty="0">
              <a:solidFill>
                <a:schemeClr val="tx2"/>
              </a:solidFill>
              <a:latin typeface="+mj-lt"/>
              <a:ea typeface="+mj-ea"/>
              <a:cs typeface="+mj-cs"/>
            </a:endParaRPr>
          </a:p>
        </p:txBody>
      </p:sp>
    </p:spTree>
    <p:extLst>
      <p:ext uri="{BB962C8B-B14F-4D97-AF65-F5344CB8AC3E}">
        <p14:creationId xmlns:p14="http://schemas.microsoft.com/office/powerpoint/2010/main" val="1110311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TobyFit</a:t>
            </a:r>
            <a:endParaRPr lang="en-GB" sz="2800" b="0" kern="0" dirty="0">
              <a:solidFill>
                <a:schemeClr val="tx2"/>
              </a:solidFill>
              <a:latin typeface="+mj-lt"/>
              <a:ea typeface="+mj-ea"/>
              <a:cs typeface="+mj-cs"/>
            </a:endParaRPr>
          </a:p>
        </p:txBody>
      </p:sp>
      <p:grpSp>
        <p:nvGrpSpPr>
          <p:cNvPr id="3" name="Group 2"/>
          <p:cNvGrpSpPr/>
          <p:nvPr/>
        </p:nvGrpSpPr>
        <p:grpSpPr>
          <a:xfrm>
            <a:off x="20015894" y="10070490"/>
            <a:ext cx="4392488" cy="6146815"/>
            <a:chOff x="20015894" y="10096625"/>
            <a:chExt cx="4392488" cy="6146815"/>
          </a:xfrm>
        </p:grpSpPr>
        <p:pic>
          <p:nvPicPr>
            <p:cNvPr id="4" name="Picture 3"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902" y="10096625"/>
              <a:ext cx="4320480" cy="4393709"/>
            </a:xfrm>
            <a:prstGeom prst="rect">
              <a:avLst/>
            </a:prstGeom>
          </p:spPr>
        </p:pic>
        <p:sp>
          <p:nvSpPr>
            <p:cNvPr id="5" name="TextBox 4"/>
            <p:cNvSpPr txBox="1"/>
            <p:nvPr/>
          </p:nvSpPr>
          <p:spPr>
            <a:xfrm>
              <a:off x="20015894" y="14489113"/>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grpSp>
      <p:grpSp>
        <p:nvGrpSpPr>
          <p:cNvPr id="6" name="Group 5"/>
          <p:cNvGrpSpPr/>
          <p:nvPr/>
        </p:nvGrpSpPr>
        <p:grpSpPr>
          <a:xfrm>
            <a:off x="20168294" y="10222890"/>
            <a:ext cx="4392488" cy="6146815"/>
            <a:chOff x="20015894" y="10096625"/>
            <a:chExt cx="4392488" cy="6146815"/>
          </a:xfrm>
        </p:grpSpPr>
        <p:pic>
          <p:nvPicPr>
            <p:cNvPr id="7" name="Picture 6"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902" y="10096625"/>
              <a:ext cx="4320480" cy="4393709"/>
            </a:xfrm>
            <a:prstGeom prst="rect">
              <a:avLst/>
            </a:prstGeom>
          </p:spPr>
        </p:pic>
        <p:sp>
          <p:nvSpPr>
            <p:cNvPr id="8" name="TextBox 7"/>
            <p:cNvSpPr txBox="1"/>
            <p:nvPr/>
          </p:nvSpPr>
          <p:spPr>
            <a:xfrm>
              <a:off x="20015894" y="14489113"/>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grpSp>
      <p:grpSp>
        <p:nvGrpSpPr>
          <p:cNvPr id="9" name="Group 8"/>
          <p:cNvGrpSpPr/>
          <p:nvPr/>
        </p:nvGrpSpPr>
        <p:grpSpPr>
          <a:xfrm>
            <a:off x="20320694" y="10375290"/>
            <a:ext cx="4392488" cy="6146815"/>
            <a:chOff x="20015894" y="10096625"/>
            <a:chExt cx="4392488" cy="6146815"/>
          </a:xfrm>
        </p:grpSpPr>
        <p:pic>
          <p:nvPicPr>
            <p:cNvPr id="10" name="Picture 9"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902" y="10096625"/>
              <a:ext cx="4320480" cy="4393709"/>
            </a:xfrm>
            <a:prstGeom prst="rect">
              <a:avLst/>
            </a:prstGeom>
          </p:spPr>
        </p:pic>
        <p:sp>
          <p:nvSpPr>
            <p:cNvPr id="11" name="TextBox 10"/>
            <p:cNvSpPr txBox="1"/>
            <p:nvPr/>
          </p:nvSpPr>
          <p:spPr>
            <a:xfrm>
              <a:off x="20015894" y="14489113"/>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grpSp>
      <p:grpSp>
        <p:nvGrpSpPr>
          <p:cNvPr id="12" name="Group 11"/>
          <p:cNvGrpSpPr/>
          <p:nvPr/>
        </p:nvGrpSpPr>
        <p:grpSpPr>
          <a:xfrm>
            <a:off x="20473094" y="10527690"/>
            <a:ext cx="4392488" cy="6146815"/>
            <a:chOff x="20015894" y="10096625"/>
            <a:chExt cx="4392488" cy="6146815"/>
          </a:xfrm>
        </p:grpSpPr>
        <p:pic>
          <p:nvPicPr>
            <p:cNvPr id="13" name="Picture 12"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7902" y="10096625"/>
              <a:ext cx="4320480" cy="4393709"/>
            </a:xfrm>
            <a:prstGeom prst="rect">
              <a:avLst/>
            </a:prstGeom>
          </p:spPr>
        </p:pic>
        <p:sp>
          <p:nvSpPr>
            <p:cNvPr id="14" name="TextBox 13"/>
            <p:cNvSpPr txBox="1"/>
            <p:nvPr/>
          </p:nvSpPr>
          <p:spPr>
            <a:xfrm>
              <a:off x="20015894" y="14489113"/>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grpSp>
      <p:pic>
        <p:nvPicPr>
          <p:cNvPr id="16" name="Picture 15"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7502" y="10680090"/>
            <a:ext cx="4320480" cy="4393709"/>
          </a:xfrm>
          <a:prstGeom prst="rect">
            <a:avLst/>
          </a:prstGeom>
        </p:spPr>
      </p:pic>
      <p:pic>
        <p:nvPicPr>
          <p:cNvPr id="17" name="Picture 16" descr="590px-SimulationIma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836712"/>
            <a:ext cx="2401340" cy="2442041"/>
          </a:xfrm>
          <a:prstGeom prst="rect">
            <a:avLst/>
          </a:prstGeom>
        </p:spPr>
      </p:pic>
      <p:sp>
        <p:nvSpPr>
          <p:cNvPr id="18" name="TextBox 17"/>
          <p:cNvSpPr txBox="1"/>
          <p:nvPr/>
        </p:nvSpPr>
        <p:spPr>
          <a:xfrm>
            <a:off x="20625494" y="15072578"/>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sp>
        <p:nvSpPr>
          <p:cNvPr id="19" name="TextBox 18"/>
          <p:cNvSpPr txBox="1"/>
          <p:nvPr/>
        </p:nvSpPr>
        <p:spPr>
          <a:xfrm>
            <a:off x="20777894" y="15224978"/>
            <a:ext cx="4032448" cy="1754327"/>
          </a:xfrm>
          <a:prstGeom prst="rect">
            <a:avLst/>
          </a:prstGeom>
          <a:noFill/>
        </p:spPr>
        <p:txBody>
          <a:bodyPr wrap="square" rtlCol="0">
            <a:spAutoFit/>
          </a:bodyPr>
          <a:lstStyle/>
          <a:p>
            <a:pPr lvl="0" defTabSz="4173538" eaLnBrk="1" hangingPunct="1">
              <a:spcBef>
                <a:spcPct val="20000"/>
              </a:spcBef>
              <a:defRPr/>
            </a:pPr>
            <a:r>
              <a:rPr lang="en-GB" sz="1800" i="1" dirty="0">
                <a:latin typeface="+mn-lt"/>
                <a:cs typeface="Arial"/>
              </a:rPr>
              <a:t>Simulation of MERLIN instrument resolution convolved with a Strontrium122 foreground model using </a:t>
            </a:r>
            <a:r>
              <a:rPr lang="en-GB" sz="1800" i="1" dirty="0" err="1">
                <a:latin typeface="+mn-lt"/>
                <a:cs typeface="Arial"/>
              </a:rPr>
              <a:t>Mantid</a:t>
            </a:r>
            <a:r>
              <a:rPr lang="en-GB" sz="1800" i="1" dirty="0">
                <a:latin typeface="+mn-lt"/>
                <a:cs typeface="Arial"/>
              </a:rPr>
              <a:t>. Visualised using our </a:t>
            </a:r>
            <a:r>
              <a:rPr lang="en-GB" sz="1800" i="1" dirty="0" err="1">
                <a:latin typeface="+mn-lt"/>
                <a:cs typeface="Arial"/>
              </a:rPr>
              <a:t>ParaView</a:t>
            </a:r>
            <a:r>
              <a:rPr lang="en-GB" sz="1800" i="1" dirty="0">
                <a:latin typeface="+mn-lt"/>
                <a:cs typeface="Arial"/>
              </a:rPr>
              <a:t> plugins combining </a:t>
            </a:r>
            <a:r>
              <a:rPr lang="en-GB" sz="1800" i="1" dirty="0" err="1">
                <a:latin typeface="+mn-lt"/>
                <a:cs typeface="Arial"/>
              </a:rPr>
              <a:t>volumentric</a:t>
            </a:r>
            <a:r>
              <a:rPr lang="en-GB" sz="1800" i="1" dirty="0">
                <a:latin typeface="+mn-lt"/>
                <a:cs typeface="Arial"/>
              </a:rPr>
              <a:t> plot with a 2D projection.</a:t>
            </a:r>
          </a:p>
        </p:txBody>
      </p:sp>
      <p:sp>
        <p:nvSpPr>
          <p:cNvPr id="20" name="TextBox 19"/>
          <p:cNvSpPr txBox="1"/>
          <p:nvPr/>
        </p:nvSpPr>
        <p:spPr>
          <a:xfrm>
            <a:off x="4139952" y="3501008"/>
            <a:ext cx="4752528" cy="923330"/>
          </a:xfrm>
          <a:prstGeom prst="rect">
            <a:avLst/>
          </a:prstGeom>
          <a:noFill/>
        </p:spPr>
        <p:txBody>
          <a:bodyPr wrap="square" rtlCol="0">
            <a:spAutoFit/>
          </a:bodyPr>
          <a:lstStyle/>
          <a:p>
            <a:r>
              <a:rPr lang="en-GB" i="1" dirty="0">
                <a:cs typeface="Arial"/>
              </a:rPr>
              <a:t>Simulation of MERLIN instrument resolution convolved with a Strontrium122 foreground </a:t>
            </a:r>
            <a:r>
              <a:rPr lang="en-GB" i="1" dirty="0" smtClean="0">
                <a:cs typeface="Arial"/>
              </a:rPr>
              <a:t>model</a:t>
            </a:r>
            <a:endParaRPr lang="en-US" dirty="0"/>
          </a:p>
        </p:txBody>
      </p:sp>
    </p:spTree>
    <p:extLst>
      <p:ext uri="{BB962C8B-B14F-4D97-AF65-F5344CB8AC3E}">
        <p14:creationId xmlns:p14="http://schemas.microsoft.com/office/powerpoint/2010/main" val="27906341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6" name="Picture 5"/>
          <p:cNvPicPr>
            <a:picLocks noChangeAspect="1"/>
          </p:cNvPicPr>
          <p:nvPr/>
        </p:nvPicPr>
        <p:blipFill>
          <a:blip r:embed="rId3"/>
          <a:stretch>
            <a:fillRect/>
          </a:stretch>
        </p:blipFill>
        <p:spPr>
          <a:xfrm>
            <a:off x="251520" y="764704"/>
            <a:ext cx="7413038" cy="3083824"/>
          </a:xfrm>
          <a:prstGeom prst="rect">
            <a:avLst/>
          </a:prstGeom>
        </p:spPr>
      </p:pic>
      <p:pic>
        <p:nvPicPr>
          <p:cNvPr id="5" name="Picture 4"/>
          <p:cNvPicPr>
            <a:picLocks noChangeAspect="1"/>
          </p:cNvPicPr>
          <p:nvPr/>
        </p:nvPicPr>
        <p:blipFill>
          <a:blip r:embed="rId4"/>
          <a:stretch>
            <a:fillRect/>
          </a:stretch>
        </p:blipFill>
        <p:spPr>
          <a:xfrm>
            <a:off x="3347864" y="2204864"/>
            <a:ext cx="4456117" cy="3401616"/>
          </a:xfrm>
          <a:prstGeom prst="rect">
            <a:avLst/>
          </a:prstGeom>
        </p:spPr>
      </p:pic>
    </p:spTree>
    <p:extLst>
      <p:ext uri="{BB962C8B-B14F-4D97-AF65-F5344CB8AC3E}">
        <p14:creationId xmlns:p14="http://schemas.microsoft.com/office/powerpoint/2010/main" val="37950849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5" name="peaks_view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536" y="692696"/>
            <a:ext cx="8349431" cy="4540003"/>
          </a:xfrm>
          <a:prstGeom prst="rect">
            <a:avLst/>
          </a:prstGeom>
        </p:spPr>
      </p:pic>
    </p:spTree>
    <p:extLst>
      <p:ext uri="{BB962C8B-B14F-4D97-AF65-F5344CB8AC3E}">
        <p14:creationId xmlns:p14="http://schemas.microsoft.com/office/powerpoint/2010/main" val="35974337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repeatCount="indefinite"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Two</a:t>
            </a:r>
            <a:r>
              <a:rPr lang="en-GB" sz="2800" b="0" kern="0" dirty="0">
                <a:solidFill>
                  <a:schemeClr val="tx2"/>
                </a:solidFill>
                <a:latin typeface="+mj-lt"/>
                <a:ea typeface="+mj-ea"/>
                <a:cs typeface="+mj-cs"/>
              </a:rPr>
              <a:t> </a:t>
            </a:r>
            <a:r>
              <a:rPr lang="en-GB" sz="2800" b="0" kern="0" dirty="0" smtClean="0">
                <a:solidFill>
                  <a:schemeClr val="tx2"/>
                </a:solidFill>
                <a:latin typeface="+mj-lt"/>
                <a:ea typeface="+mj-ea"/>
                <a:cs typeface="+mj-cs"/>
              </a:rPr>
              <a:t>way interaction</a:t>
            </a:r>
            <a:endParaRPr lang="en-GB" sz="2800" b="0" kern="0" dirty="0">
              <a:solidFill>
                <a:schemeClr val="tx2"/>
              </a:solidFill>
              <a:latin typeface="+mj-lt"/>
              <a:ea typeface="+mj-ea"/>
              <a:cs typeface="+mj-cs"/>
            </a:endParaRPr>
          </a:p>
        </p:txBody>
      </p:sp>
      <p:pic>
        <p:nvPicPr>
          <p:cNvPr id="5" name="Picture 4" descr="fly3.png"/>
          <p:cNvPicPr>
            <a:picLocks noChangeAspect="1"/>
          </p:cNvPicPr>
          <p:nvPr/>
        </p:nvPicPr>
        <p:blipFill rotWithShape="1">
          <a:blip r:embed="rId3">
            <a:extLst>
              <a:ext uri="{28A0092B-C50C-407E-A947-70E740481C1C}">
                <a14:useLocalDpi xmlns:a14="http://schemas.microsoft.com/office/drawing/2010/main" val="0"/>
              </a:ext>
            </a:extLst>
          </a:blip>
          <a:srcRect l="17398" t="5978" r="17982" b="11722"/>
          <a:stretch/>
        </p:blipFill>
        <p:spPr>
          <a:xfrm>
            <a:off x="3059832" y="764704"/>
            <a:ext cx="2554609" cy="1947745"/>
          </a:xfrm>
          <a:prstGeom prst="rect">
            <a:avLst/>
          </a:prstGeom>
        </p:spPr>
      </p:pic>
      <p:pic>
        <p:nvPicPr>
          <p:cNvPr id="8" name="Picture 7"/>
          <p:cNvPicPr>
            <a:picLocks noChangeAspect="1"/>
          </p:cNvPicPr>
          <p:nvPr/>
        </p:nvPicPr>
        <p:blipFill>
          <a:blip r:embed="rId4"/>
          <a:stretch>
            <a:fillRect/>
          </a:stretch>
        </p:blipFill>
        <p:spPr>
          <a:xfrm>
            <a:off x="2843808" y="2780928"/>
            <a:ext cx="6050356" cy="3053807"/>
          </a:xfrm>
          <a:prstGeom prst="rect">
            <a:avLst/>
          </a:prstGeom>
        </p:spPr>
      </p:pic>
      <p:pic>
        <p:nvPicPr>
          <p:cNvPr id="9" name="Picture 8" descr="fly5.png"/>
          <p:cNvPicPr>
            <a:picLocks noChangeAspect="1"/>
          </p:cNvPicPr>
          <p:nvPr/>
        </p:nvPicPr>
        <p:blipFill rotWithShape="1">
          <a:blip r:embed="rId5">
            <a:extLst>
              <a:ext uri="{28A0092B-C50C-407E-A947-70E740481C1C}">
                <a14:useLocalDpi xmlns:a14="http://schemas.microsoft.com/office/drawing/2010/main" val="0"/>
              </a:ext>
            </a:extLst>
          </a:blip>
          <a:srcRect l="13196" t="12730" r="7576" b="4346"/>
          <a:stretch/>
        </p:blipFill>
        <p:spPr>
          <a:xfrm>
            <a:off x="5652120" y="764704"/>
            <a:ext cx="3250034" cy="2016224"/>
          </a:xfrm>
          <a:prstGeom prst="rect">
            <a:avLst/>
          </a:prstGeom>
        </p:spPr>
      </p:pic>
      <p:pic>
        <p:nvPicPr>
          <p:cNvPr id="10" name="Picture 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10024617"/>
            <a:ext cx="4752528" cy="3653953"/>
          </a:xfrm>
          <a:prstGeom prst="rect">
            <a:avLst/>
          </a:prstGeom>
        </p:spPr>
      </p:pic>
      <p:pic>
        <p:nvPicPr>
          <p:cNvPr id="11" name="Picture 10"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10078171"/>
            <a:ext cx="4551330" cy="3528392"/>
          </a:xfrm>
          <a:prstGeom prst="rect">
            <a:avLst/>
          </a:prstGeom>
        </p:spPr>
      </p:pic>
      <p:pic>
        <p:nvPicPr>
          <p:cNvPr id="12" name="Picture 11"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1230" y="10177017"/>
            <a:ext cx="4752528" cy="3653953"/>
          </a:xfrm>
          <a:prstGeom prst="rect">
            <a:avLst/>
          </a:prstGeom>
        </p:spPr>
      </p:pic>
      <p:pic>
        <p:nvPicPr>
          <p:cNvPr id="13" name="Picture 12"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3757" y="10230571"/>
            <a:ext cx="4551330" cy="3528392"/>
          </a:xfrm>
          <a:prstGeom prst="rect">
            <a:avLst/>
          </a:prstGeom>
        </p:spPr>
      </p:pic>
      <p:pic>
        <p:nvPicPr>
          <p:cNvPr id="14" name="Picture 13"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3630" y="10329417"/>
            <a:ext cx="4752528" cy="3653953"/>
          </a:xfrm>
          <a:prstGeom prst="rect">
            <a:avLst/>
          </a:prstGeom>
        </p:spPr>
      </p:pic>
      <p:pic>
        <p:nvPicPr>
          <p:cNvPr id="15" name="Picture 14"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96157" y="10382971"/>
            <a:ext cx="4551330" cy="3528392"/>
          </a:xfrm>
          <a:prstGeom prst="rect">
            <a:avLst/>
          </a:prstGeom>
        </p:spPr>
      </p:pic>
      <p:grpSp>
        <p:nvGrpSpPr>
          <p:cNvPr id="16" name="Group 15"/>
          <p:cNvGrpSpPr/>
          <p:nvPr/>
        </p:nvGrpSpPr>
        <p:grpSpPr>
          <a:xfrm>
            <a:off x="10438830" y="10024617"/>
            <a:ext cx="9303857" cy="4703080"/>
            <a:chOff x="10438830" y="9485227"/>
            <a:chExt cx="9303857" cy="4703080"/>
          </a:xfrm>
        </p:grpSpPr>
        <p:pic>
          <p:nvPicPr>
            <p:cNvPr id="17" name="Picture 16"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9485227"/>
              <a:ext cx="4752528" cy="3653953"/>
            </a:xfrm>
            <a:prstGeom prst="rect">
              <a:avLst/>
            </a:prstGeom>
          </p:spPr>
        </p:pic>
        <p:pic>
          <p:nvPicPr>
            <p:cNvPr id="18" name="Picture 17"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9538781"/>
              <a:ext cx="4551330" cy="3528392"/>
            </a:xfrm>
            <a:prstGeom prst="rect">
              <a:avLst/>
            </a:prstGeom>
          </p:spPr>
        </p:pic>
        <p:sp>
          <p:nvSpPr>
            <p:cNvPr id="19" name="TextBox 18"/>
            <p:cNvSpPr txBox="1"/>
            <p:nvPr/>
          </p:nvSpPr>
          <p:spPr>
            <a:xfrm>
              <a:off x="10510838" y="13264977"/>
              <a:ext cx="9217024" cy="923330"/>
            </a:xfrm>
            <a:prstGeom prst="rect">
              <a:avLst/>
            </a:prstGeom>
            <a:noFill/>
          </p:spPr>
          <p:txBody>
            <a:bodyPr wrap="square" rtlCol="0">
              <a:spAutoFit/>
            </a:bodyPr>
            <a:lstStyle/>
            <a:p>
              <a:pPr lvl="0" defTabSz="4173538" eaLnBrk="1" hangingPunct="1">
                <a:spcBef>
                  <a:spcPct val="20000"/>
                </a:spcBef>
                <a:defRPr/>
              </a:pPr>
              <a:r>
                <a:rPr lang="en-US" sz="1800" i="1" kern="0" dirty="0">
                  <a:solidFill>
                    <a:srgbClr val="000000"/>
                  </a:solidFill>
                  <a:latin typeface="+mn-lt"/>
                  <a:cs typeface="Arial"/>
                </a:rPr>
                <a:t>Left: Slice through an multi-dimensional workspace in Q-lab. Algorithmic output fed into </a:t>
              </a:r>
              <a:r>
                <a:rPr lang="en-US" sz="1800" i="1" kern="0" dirty="0" err="1">
                  <a:solidFill>
                    <a:srgbClr val="000000"/>
                  </a:solidFill>
                  <a:latin typeface="+mn-lt"/>
                  <a:cs typeface="Arial"/>
                </a:rPr>
                <a:t>visualisation</a:t>
              </a:r>
              <a:r>
                <a:rPr lang="en-US" sz="1800" i="1" kern="0" dirty="0">
                  <a:solidFill>
                    <a:srgbClr val="000000"/>
                  </a:solidFill>
                  <a:latin typeface="+mn-lt"/>
                  <a:cs typeface="Arial"/>
                </a:rPr>
                <a:t> to show spherically integrated regions. Right: 3D representation of integration regions with Bragg peaks in </a:t>
              </a:r>
              <a:r>
                <a:rPr lang="en-US" sz="1800" i="1" kern="0" dirty="0" err="1">
                  <a:solidFill>
                    <a:srgbClr val="000000"/>
                  </a:solidFill>
                  <a:latin typeface="+mn-lt"/>
                  <a:cs typeface="Arial"/>
                </a:rPr>
                <a:t>Qlab</a:t>
              </a:r>
              <a:r>
                <a:rPr lang="en-US" sz="1800" i="1" kern="0" dirty="0">
                  <a:solidFill>
                    <a:srgbClr val="000000"/>
                  </a:solidFill>
                  <a:latin typeface="+mn-lt"/>
                  <a:cs typeface="Arial"/>
                </a:rPr>
                <a:t>. Both from </a:t>
              </a:r>
              <a:r>
                <a:rPr lang="en-US" sz="1800" i="1" kern="0" dirty="0" err="1">
                  <a:solidFill>
                    <a:srgbClr val="000000"/>
                  </a:solidFill>
                  <a:latin typeface="+mn-lt"/>
                  <a:cs typeface="Arial"/>
                </a:rPr>
                <a:t>cublic</a:t>
              </a:r>
              <a:r>
                <a:rPr lang="en-US" sz="1800" i="1" kern="0" dirty="0">
                  <a:solidFill>
                    <a:srgbClr val="000000"/>
                  </a:solidFill>
                  <a:latin typeface="+mn-lt"/>
                  <a:cs typeface="Arial"/>
                </a:rPr>
                <a:t> </a:t>
              </a:r>
              <a:r>
                <a:rPr lang="en-US" sz="1800" i="1" kern="0" dirty="0" err="1">
                  <a:solidFill>
                    <a:srgbClr val="000000"/>
                  </a:solidFill>
                  <a:latin typeface="+mn-lt"/>
                  <a:cs typeface="Arial"/>
                </a:rPr>
                <a:t>NaCl</a:t>
              </a:r>
              <a:r>
                <a:rPr lang="en-US" sz="1800" i="1" kern="0" dirty="0">
                  <a:solidFill>
                    <a:srgbClr val="000000"/>
                  </a:solidFill>
                  <a:latin typeface="+mn-lt"/>
                  <a:cs typeface="Arial"/>
                </a:rPr>
                <a:t> on SXD.</a:t>
              </a:r>
            </a:p>
          </p:txBody>
        </p:sp>
      </p:grpSp>
      <p:pic>
        <p:nvPicPr>
          <p:cNvPr id="20" name="Picture 1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6030" y="10481817"/>
            <a:ext cx="4752528" cy="3653953"/>
          </a:xfrm>
          <a:prstGeom prst="rect">
            <a:avLst/>
          </a:prstGeom>
        </p:spPr>
      </p:pic>
      <p:pic>
        <p:nvPicPr>
          <p:cNvPr id="21" name="Picture 20"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1268760"/>
            <a:ext cx="2592288" cy="1993065"/>
          </a:xfrm>
          <a:prstGeom prst="rect">
            <a:avLst/>
          </a:prstGeom>
        </p:spPr>
      </p:pic>
      <p:pic>
        <p:nvPicPr>
          <p:cNvPr id="22" name="Picture 21"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4" y="3451751"/>
            <a:ext cx="2664296" cy="2065481"/>
          </a:xfrm>
          <a:prstGeom prst="rect">
            <a:avLst/>
          </a:prstGeom>
        </p:spPr>
      </p:pic>
    </p:spTree>
    <p:extLst>
      <p:ext uri="{BB962C8B-B14F-4D97-AF65-F5344CB8AC3E}">
        <p14:creationId xmlns:p14="http://schemas.microsoft.com/office/powerpoint/2010/main" val="12130143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Peak Integration</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251520" y="980728"/>
            <a:ext cx="5544616"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Heavily uses both </a:t>
            </a:r>
            <a:r>
              <a:rPr lang="en-GB" sz="2000" b="0" kern="0" dirty="0" err="1" smtClean="0">
                <a:solidFill>
                  <a:srgbClr val="000099"/>
                </a:solidFill>
                <a:latin typeface="+mn-lt"/>
                <a:cs typeface="+mn-cs"/>
              </a:rPr>
              <a:t>Mantid</a:t>
            </a:r>
            <a:r>
              <a:rPr lang="en-GB" sz="2000" b="0" kern="0" dirty="0" smtClean="0">
                <a:solidFill>
                  <a:srgbClr val="000099"/>
                </a:solidFill>
                <a:latin typeface="+mn-lt"/>
                <a:cs typeface="+mn-cs"/>
              </a:rPr>
              <a:t> and VATES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Started out with a spherical integration algorithm</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Ellipsoid integration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Experimenting with CCL approach </a:t>
            </a:r>
          </a:p>
        </p:txBody>
      </p:sp>
      <p:pic>
        <p:nvPicPr>
          <p:cNvPr id="5" name="Picture 4"/>
          <p:cNvPicPr>
            <a:picLocks noChangeAspect="1"/>
          </p:cNvPicPr>
          <p:nvPr/>
        </p:nvPicPr>
        <p:blipFill>
          <a:blip r:embed="rId3"/>
          <a:stretch>
            <a:fillRect/>
          </a:stretch>
        </p:blipFill>
        <p:spPr>
          <a:xfrm>
            <a:off x="251520" y="4005064"/>
            <a:ext cx="2053012" cy="1960449"/>
          </a:xfrm>
          <a:prstGeom prst="rect">
            <a:avLst/>
          </a:prstGeom>
        </p:spPr>
      </p:pic>
      <p:pic>
        <p:nvPicPr>
          <p:cNvPr id="6" name="Picture 5" descr="peak_animation.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9752" y="4005064"/>
            <a:ext cx="2130012" cy="1949462"/>
          </a:xfrm>
          <a:prstGeom prst="rect">
            <a:avLst/>
          </a:prstGeom>
        </p:spPr>
      </p:pic>
      <p:pic>
        <p:nvPicPr>
          <p:cNvPr id="2" name="Picture 1"/>
          <p:cNvPicPr>
            <a:picLocks noChangeAspect="1"/>
          </p:cNvPicPr>
          <p:nvPr/>
        </p:nvPicPr>
        <p:blipFill>
          <a:blip r:embed="rId5"/>
          <a:stretch>
            <a:fillRect/>
          </a:stretch>
        </p:blipFill>
        <p:spPr>
          <a:xfrm>
            <a:off x="5101761" y="3140968"/>
            <a:ext cx="4042239" cy="2220588"/>
          </a:xfrm>
          <a:prstGeom prst="rect">
            <a:avLst/>
          </a:prstGeom>
        </p:spPr>
      </p:pic>
      <p:pic>
        <p:nvPicPr>
          <p:cNvPr id="7" name="Picture 6"/>
          <p:cNvPicPr>
            <a:picLocks noChangeAspect="1"/>
          </p:cNvPicPr>
          <p:nvPr/>
        </p:nvPicPr>
        <p:blipFill>
          <a:blip r:embed="rId6"/>
          <a:stretch>
            <a:fillRect/>
          </a:stretch>
        </p:blipFill>
        <p:spPr>
          <a:xfrm>
            <a:off x="5724128" y="620688"/>
            <a:ext cx="2819428" cy="2467000"/>
          </a:xfrm>
          <a:prstGeom prst="rect">
            <a:avLst/>
          </a:prstGeom>
        </p:spPr>
      </p:pic>
    </p:spTree>
    <p:extLst>
      <p:ext uri="{BB962C8B-B14F-4D97-AF65-F5344CB8AC3E}">
        <p14:creationId xmlns:p14="http://schemas.microsoft.com/office/powerpoint/2010/main" val="280781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Things that have worked well</a:t>
            </a:r>
            <a:endParaRPr lang="en-GB" sz="2800" b="0" kern="0" dirty="0">
              <a:solidFill>
                <a:schemeClr val="tx2"/>
              </a:solidFill>
              <a:latin typeface="+mj-lt"/>
              <a:ea typeface="+mj-ea"/>
              <a:cs typeface="+mj-cs"/>
            </a:endParaRPr>
          </a:p>
        </p:txBody>
      </p:sp>
      <p:sp>
        <p:nvSpPr>
          <p:cNvPr id="3" name="Content Placeholder 2"/>
          <p:cNvSpPr txBox="1">
            <a:spLocks/>
          </p:cNvSpPr>
          <p:nvPr/>
        </p:nvSpPr>
        <p:spPr>
          <a:xfrm>
            <a:off x="323528" y="980728"/>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Drawing requirements from more than one facility</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Having developers working on the project at each facility</a:t>
            </a:r>
            <a:endParaRPr kumimoji="0" lang="en-GB" sz="2000" b="0" i="0" u="none" strike="noStrike" kern="0" cap="none" spc="0" normalizeH="0" noProof="0" dirty="0" smtClean="0">
              <a:ln>
                <a:noFill/>
              </a:ln>
              <a:solidFill>
                <a:srgbClr val="000099"/>
              </a:solidFill>
              <a:effectLst/>
              <a:uLnTx/>
              <a:uFillTx/>
              <a:latin typeface="+mn-lt"/>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noProof="0" dirty="0" smtClean="0">
                <a:solidFill>
                  <a:srgbClr val="000099"/>
                </a:solidFill>
                <a:latin typeface="+mn-lt"/>
                <a:cs typeface="+mn-cs"/>
              </a:rPr>
              <a:t>Leaning on, and adding to an existing framework</a:t>
            </a:r>
            <a:endParaRPr kumimoji="0" lang="en-GB" sz="2000" b="0" i="0" u="none" strike="noStrike" kern="0" cap="none" spc="0" normalizeH="0" noProof="0" dirty="0" smtClean="0">
              <a:ln>
                <a:noFill/>
              </a:ln>
              <a:solidFill>
                <a:srgbClr val="000099"/>
              </a:solidFill>
              <a:effectLst/>
              <a:uLnTx/>
              <a:uFillTx/>
              <a:latin typeface="+mn-lt"/>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Decoupling the visualisation from the algorithmic/execution layer </a:t>
            </a:r>
            <a:r>
              <a:rPr kumimoji="0" lang="en-GB" sz="2000" b="0" i="0" u="none" strike="noStrike" kern="0" cap="none" spc="0" normalizeH="0" noProof="0" dirty="0" smtClean="0">
                <a:ln>
                  <a:noFill/>
                </a:ln>
                <a:solidFill>
                  <a:srgbClr val="000099"/>
                </a:solidFill>
                <a:effectLst/>
                <a:uLnTx/>
                <a:uFillTx/>
                <a:latin typeface="+mn-lt"/>
                <a:ea typeface="+mn-ea"/>
                <a:cs typeface="+mn-cs"/>
              </a:rPr>
              <a:t> </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baseline="0" dirty="0" smtClean="0">
                <a:solidFill>
                  <a:srgbClr val="000099"/>
                </a:solidFill>
                <a:latin typeface="+mn-lt"/>
                <a:cs typeface="+mn-cs"/>
              </a:rPr>
              <a:t>Continuous</a:t>
            </a:r>
            <a:r>
              <a:rPr lang="en-GB" sz="2000" b="0" kern="0" dirty="0" smtClean="0">
                <a:solidFill>
                  <a:srgbClr val="000099"/>
                </a:solidFill>
                <a:latin typeface="+mn-lt"/>
                <a:cs typeface="+mn-cs"/>
              </a:rPr>
              <a:t> integration with regular releases</a:t>
            </a:r>
            <a:endParaRPr lang="en-GB" sz="2000" b="0" kern="0" dirty="0">
              <a:solidFill>
                <a:srgbClr val="000099"/>
              </a:solidFill>
              <a:latin typeface="+mn-lt"/>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Solving deployment issues early</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Things we could have done better</a:t>
            </a:r>
            <a:endParaRPr lang="en-GB" sz="2800" b="0" kern="0" dirty="0">
              <a:solidFill>
                <a:schemeClr val="tx2"/>
              </a:solidFill>
              <a:latin typeface="+mj-lt"/>
              <a:ea typeface="+mj-ea"/>
              <a:cs typeface="+mj-cs"/>
            </a:endParaRPr>
          </a:p>
        </p:txBody>
      </p:sp>
      <p:sp>
        <p:nvSpPr>
          <p:cNvPr id="3" name="Content Placeholder 2"/>
          <p:cNvSpPr txBox="1">
            <a:spLocks/>
          </p:cNvSpPr>
          <p:nvPr/>
        </p:nvSpPr>
        <p:spPr>
          <a:xfrm>
            <a:off x="323528" y="980728"/>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Close collaboration with the users</a:t>
            </a:r>
            <a:r>
              <a:rPr kumimoji="0" lang="en-GB" sz="2000" b="0" i="0" u="none" strike="noStrike" kern="0" cap="none" spc="0" normalizeH="0" noProof="0" dirty="0" smtClean="0">
                <a:ln>
                  <a:noFill/>
                </a:ln>
                <a:solidFill>
                  <a:srgbClr val="000099"/>
                </a:solidFill>
                <a:effectLst/>
                <a:uLnTx/>
                <a:uFillTx/>
                <a:latin typeface="+mn-lt"/>
                <a:ea typeface="+mn-ea"/>
                <a:cs typeface="+mn-cs"/>
              </a:rPr>
              <a:t> (better two way interaction) (I’m a software engineer, not a neutron scientist).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Building the 2D Visualisation before the 3D Visualisation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err="1" smtClean="0">
                <a:solidFill>
                  <a:srgbClr val="000099"/>
                </a:solidFill>
                <a:latin typeface="+mn-lt"/>
                <a:cs typeface="+mn-cs"/>
              </a:rPr>
              <a:t>Scriptability</a:t>
            </a:r>
            <a:r>
              <a:rPr lang="en-GB" sz="2000" b="0" kern="0" dirty="0" smtClean="0">
                <a:solidFill>
                  <a:srgbClr val="000099"/>
                </a:solidFill>
                <a:latin typeface="+mn-lt"/>
                <a:cs typeface="+mn-cs"/>
              </a:rPr>
              <a:t> considerations first.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Dedicated resources</a:t>
            </a:r>
          </a:p>
          <a:p>
            <a:pPr marL="457200" marR="0" lvl="0" indent="-457200" algn="l" defTabSz="914400" rtl="0" eaLnBrk="0" fontAlgn="base" latinLnBrk="0" hangingPunct="0">
              <a:lnSpc>
                <a:spcPct val="100000"/>
              </a:lnSpc>
              <a:spcBef>
                <a:spcPct val="20000"/>
              </a:spcBef>
              <a:spcAft>
                <a:spcPct val="0"/>
              </a:spcAft>
              <a:buClrTx/>
              <a:buSzTx/>
              <a:tabLst/>
              <a:defRPr/>
            </a:pPr>
            <a:endParaRPr lang="en-GB" sz="2000" b="0" kern="0" dirty="0" smtClean="0">
              <a:solidFill>
                <a:srgbClr val="000099"/>
              </a:solidFill>
              <a:latin typeface="+mn-lt"/>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400" b="0" kern="0" dirty="0" smtClean="0">
              <a:latin typeface="+mn-lt"/>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Looking Forwards</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22960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Complete </a:t>
            </a:r>
            <a:r>
              <a:rPr kumimoji="0" lang="en-GB" sz="2000" b="0" i="0" u="none" strike="noStrike" kern="0" cap="none" spc="0" normalizeH="0" baseline="0" noProof="0" dirty="0" err="1" smtClean="0">
                <a:ln>
                  <a:noFill/>
                </a:ln>
                <a:solidFill>
                  <a:srgbClr val="000099"/>
                </a:solidFill>
                <a:effectLst/>
                <a:uLnTx/>
                <a:uFillTx/>
                <a:latin typeface="+mn-lt"/>
                <a:ea typeface="+mn-ea"/>
                <a:cs typeface="+mn-cs"/>
              </a:rPr>
              <a:t>scriptability</a:t>
            </a:r>
            <a:r>
              <a:rPr kumimoji="0" lang="en-GB" sz="2000" b="0" i="0" u="none" strike="noStrike" kern="0" cap="none" spc="0" normalizeH="0" baseline="0" noProof="0" dirty="0" smtClean="0">
                <a:ln>
                  <a:noFill/>
                </a:ln>
                <a:solidFill>
                  <a:srgbClr val="000099"/>
                </a:solidFill>
                <a:effectLst/>
                <a:uLnTx/>
                <a:uFillTx/>
                <a:latin typeface="+mn-lt"/>
                <a:ea typeface="+mn-ea"/>
                <a:cs typeface="+mn-cs"/>
              </a:rPr>
              <a:t>.</a:t>
            </a:r>
            <a:r>
              <a:rPr kumimoji="0" lang="en-GB" sz="2000" b="0" i="0" u="none" strike="noStrike" kern="0" cap="none" spc="0" normalizeH="0" noProof="0" dirty="0" smtClean="0">
                <a:ln>
                  <a:noFill/>
                </a:ln>
                <a:solidFill>
                  <a:srgbClr val="000099"/>
                </a:solidFill>
                <a:effectLst/>
                <a:uLnTx/>
                <a:uFillTx/>
                <a:latin typeface="+mn-lt"/>
                <a:ea typeface="+mn-ea"/>
                <a:cs typeface="+mn-cs"/>
              </a:rPr>
              <a:t> </a:t>
            </a:r>
            <a:r>
              <a:rPr lang="en-GB" sz="2000" b="0" kern="0" dirty="0" smtClean="0">
                <a:solidFill>
                  <a:srgbClr val="000099"/>
                </a:solidFill>
                <a:latin typeface="+mn-lt"/>
                <a:cs typeface="+mn-cs"/>
              </a:rPr>
              <a:t>A well thought out API.</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Better cohesion between tools.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MD normalization work.</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Processing of large </a:t>
            </a:r>
            <a:r>
              <a:rPr lang="en-GB" sz="2000" b="0" kern="0" dirty="0" err="1" smtClean="0">
                <a:solidFill>
                  <a:srgbClr val="000099"/>
                </a:solidFill>
                <a:latin typeface="+mn-lt"/>
                <a:cs typeface="+mn-cs"/>
              </a:rPr>
              <a:t>datafiles</a:t>
            </a:r>
            <a:r>
              <a:rPr lang="en-GB" sz="2000" b="0" kern="0" dirty="0" smtClean="0">
                <a:solidFill>
                  <a:srgbClr val="000099"/>
                </a:solidFill>
                <a:latin typeface="+mn-lt"/>
                <a:cs typeface="+mn-cs"/>
              </a:rPr>
              <a: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Turning our attention to MPI and GPU processing</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Continued scientific </a:t>
            </a:r>
            <a:r>
              <a:rPr lang="en-GB" sz="2000" b="0" kern="0" smtClean="0">
                <a:solidFill>
                  <a:srgbClr val="000099"/>
                </a:solidFill>
                <a:latin typeface="+mn-lt"/>
                <a:cs typeface="+mn-cs"/>
              </a:rPr>
              <a:t>led development</a:t>
            </a:r>
            <a:endParaRPr lang="en-GB" sz="2000" b="0" kern="0" dirty="0" smtClean="0">
              <a:solidFill>
                <a:srgbClr val="000099"/>
              </a:solidFill>
              <a:latin typeface="+mn-lt"/>
              <a:cs typeface="+mn-cs"/>
            </a:endParaRPr>
          </a:p>
          <a:p>
            <a:pPr marR="0" lvl="0" algn="l" defTabSz="914400" rtl="0" eaLnBrk="0" fontAlgn="base" latinLnBrk="0" hangingPunct="0">
              <a:lnSpc>
                <a:spcPct val="100000"/>
              </a:lnSpc>
              <a:spcBef>
                <a:spcPct val="20000"/>
              </a:spcBef>
              <a:spcAft>
                <a:spcPct val="0"/>
              </a:spcAft>
              <a:buClrTx/>
              <a:buSzTx/>
              <a:tabLst/>
              <a:defRPr/>
            </a:pPr>
            <a:endParaRPr lang="en-GB" sz="2000" b="0" kern="0" dirty="0" smtClean="0">
              <a:solidFill>
                <a:srgbClr val="000099"/>
              </a:solidFill>
              <a:latin typeface="+mn-lt"/>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188913"/>
            <a:ext cx="8229600" cy="1143000"/>
          </a:xfrm>
          <a:prstGeom prst="rect">
            <a:avLst/>
          </a:prstGeom>
        </p:spPr>
        <p:txBody>
          <a:bodyPr/>
          <a:lstStyle/>
          <a:p>
            <a:pPr algn="ctr">
              <a:defRPr/>
            </a:pPr>
            <a:endParaRPr lang="en-GB" sz="6000" b="0" kern="0" dirty="0">
              <a:solidFill>
                <a:schemeClr val="tx2"/>
              </a:solidFill>
              <a:latin typeface="+mj-lt"/>
              <a:ea typeface="+mj-ea"/>
              <a:cs typeface="+mj-cs"/>
            </a:endParaRPr>
          </a:p>
        </p:txBody>
      </p:sp>
      <p:sp>
        <p:nvSpPr>
          <p:cNvPr id="3" name="Rectangle 3"/>
          <p:cNvSpPr txBox="1">
            <a:spLocks noChangeArrowheads="1"/>
          </p:cNvSpPr>
          <p:nvPr/>
        </p:nvSpPr>
        <p:spPr>
          <a:xfrm>
            <a:off x="395536" y="1124744"/>
            <a:ext cx="8568952"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Highly pixelated instruments </a:t>
            </a:r>
          </a:p>
          <a:p>
            <a:pPr marL="342900" indent="-342900">
              <a:lnSpc>
                <a:spcPct val="90000"/>
              </a:lnSpc>
              <a:spcBef>
                <a:spcPct val="20000"/>
              </a:spcBef>
              <a:buFontTx/>
              <a:buChar char="•"/>
              <a:defRPr/>
            </a:pPr>
            <a:r>
              <a:rPr lang="en-GB" sz="2000" b="0" kern="0" dirty="0" smtClean="0">
                <a:solidFill>
                  <a:srgbClr val="000099"/>
                </a:solidFill>
                <a:latin typeface="+mn-lt"/>
                <a:cs typeface="+mn-cs"/>
              </a:rPr>
              <a:t>Large data volumes</a:t>
            </a:r>
          </a:p>
          <a:p>
            <a:pPr marL="342900" indent="-342900">
              <a:lnSpc>
                <a:spcPct val="90000"/>
              </a:lnSpc>
              <a:spcBef>
                <a:spcPct val="20000"/>
              </a:spcBef>
              <a:buFontTx/>
              <a:buChar char="•"/>
              <a:defRPr/>
            </a:pPr>
            <a:r>
              <a:rPr lang="en-GB" sz="2000" b="0" kern="0" dirty="0" smtClean="0">
                <a:solidFill>
                  <a:srgbClr val="000099"/>
                </a:solidFill>
                <a:latin typeface="+mn-lt"/>
                <a:cs typeface="+mn-cs"/>
              </a:rPr>
              <a:t>Many dimensions of interest</a:t>
            </a:r>
          </a:p>
          <a:p>
            <a:pPr marL="342900" indent="-342900">
              <a:lnSpc>
                <a:spcPct val="90000"/>
              </a:lnSpc>
              <a:spcBef>
                <a:spcPct val="20000"/>
              </a:spcBef>
              <a:buFontTx/>
              <a:buChar char="•"/>
              <a:defRPr/>
            </a:pPr>
            <a:r>
              <a:rPr lang="en-GB" sz="2000" b="0" kern="0" dirty="0" smtClean="0">
                <a:solidFill>
                  <a:srgbClr val="000099"/>
                </a:solidFill>
                <a:latin typeface="+mn-lt"/>
                <a:cs typeface="+mn-cs"/>
              </a:rPr>
              <a:t>Need for n-dimensional data manipulation</a:t>
            </a:r>
          </a:p>
          <a:p>
            <a:pPr marL="342900" indent="-342900">
              <a:lnSpc>
                <a:spcPct val="90000"/>
              </a:lnSpc>
              <a:spcBef>
                <a:spcPct val="20000"/>
              </a:spcBef>
              <a:buFontTx/>
              <a:buChar char="•"/>
              <a:defRPr/>
            </a:pPr>
            <a:r>
              <a:rPr lang="en-GB" sz="2000" b="0" kern="0" dirty="0" smtClean="0">
                <a:solidFill>
                  <a:srgbClr val="000099"/>
                </a:solidFill>
                <a:latin typeface="+mn-lt"/>
                <a:cs typeface="+mn-cs"/>
              </a:rPr>
              <a:t>One workbench required</a:t>
            </a:r>
            <a:endParaRPr lang="en-GB" sz="2000" b="0" kern="0" dirty="0" smtClean="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1560" y="3140968"/>
            <a:ext cx="4212555" cy="2854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Line 3"/>
          <p:cNvSpPr>
            <a:spLocks noChangeShapeType="1"/>
          </p:cNvSpPr>
          <p:nvPr/>
        </p:nvSpPr>
        <p:spPr bwMode="auto">
          <a:xfrm>
            <a:off x="3620528" y="3820898"/>
            <a:ext cx="1062" cy="1007674"/>
          </a:xfrm>
          <a:prstGeom prst="line">
            <a:avLst/>
          </a:prstGeom>
          <a:noFill/>
          <a:ln w="360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 name="Line 4"/>
          <p:cNvSpPr>
            <a:spLocks noChangeShapeType="1"/>
          </p:cNvSpPr>
          <p:nvPr/>
        </p:nvSpPr>
        <p:spPr bwMode="auto">
          <a:xfrm>
            <a:off x="611560" y="4148642"/>
            <a:ext cx="4212555" cy="125543"/>
          </a:xfrm>
          <a:prstGeom prst="line">
            <a:avLst/>
          </a:prstGeom>
          <a:noFill/>
          <a:ln w="36000">
            <a:solidFill>
              <a:srgbClr val="0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 Box 5"/>
          <p:cNvSpPr txBox="1">
            <a:spLocks noChangeArrowheads="1"/>
          </p:cNvSpPr>
          <p:nvPr/>
        </p:nvSpPr>
        <p:spPr bwMode="auto">
          <a:xfrm>
            <a:off x="2994323" y="3971994"/>
            <a:ext cx="535989" cy="269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000080"/>
                </a:solidFill>
              </a:rPr>
              <a:t>160</a:t>
            </a:r>
            <a:r>
              <a:rPr lang="en-GB" sz="2200" dirty="0" smtClean="0">
                <a:solidFill>
                  <a:srgbClr val="000080"/>
                </a:solidFill>
                <a:latin typeface="Ume P Mincho S3" charset="0"/>
                <a:cs typeface="Ume P Mincho S3" charset="0"/>
              </a:rPr>
              <a:t>º</a:t>
            </a:r>
            <a:r>
              <a:rPr lang="en-GB" sz="2200" dirty="0" smtClean="0">
                <a:solidFill>
                  <a:srgbClr val="000080"/>
                </a:solidFill>
              </a:rPr>
              <a:t> </a:t>
            </a:r>
            <a:endParaRPr lang="en-GB" sz="2200" dirty="0">
              <a:solidFill>
                <a:srgbClr val="000080"/>
              </a:solidFill>
            </a:endParaRPr>
          </a:p>
        </p:txBody>
      </p:sp>
      <p:sp>
        <p:nvSpPr>
          <p:cNvPr id="10" name="Text Box 6"/>
          <p:cNvSpPr txBox="1">
            <a:spLocks noChangeArrowheads="1"/>
          </p:cNvSpPr>
          <p:nvPr/>
        </p:nvSpPr>
        <p:spPr bwMode="auto">
          <a:xfrm>
            <a:off x="3620528" y="4319735"/>
            <a:ext cx="655923" cy="269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a:solidFill>
                  <a:srgbClr val="FF0000"/>
                </a:solidFill>
              </a:rPr>
              <a:t>+/- 15</a:t>
            </a:r>
            <a:r>
              <a:rPr lang="en-GB" sz="2200">
                <a:solidFill>
                  <a:srgbClr val="FF0000"/>
                </a:solidFill>
                <a:latin typeface="Ume P Mincho S3" charset="0"/>
                <a:cs typeface="Ume P Mincho S3" charset="0"/>
              </a:rPr>
              <a:t>º</a:t>
            </a:r>
          </a:p>
        </p:txBody>
      </p:sp>
      <p:sp>
        <p:nvSpPr>
          <p:cNvPr id="11" name="Text Box 7"/>
          <p:cNvSpPr txBox="1">
            <a:spLocks noChangeArrowheads="1"/>
          </p:cNvSpPr>
          <p:nvPr/>
        </p:nvSpPr>
        <p:spPr bwMode="auto">
          <a:xfrm>
            <a:off x="674180" y="3393164"/>
            <a:ext cx="2048433" cy="1507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FFFF00"/>
                </a:solidFill>
              </a:rPr>
              <a:t>760 tubes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128 pixels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5000 time channels =</a:t>
            </a:r>
          </a:p>
          <a:p>
            <a:pPr>
              <a:buClrTx/>
              <a:buFontTx/>
              <a:buNone/>
            </a:pPr>
            <a:endParaRPr lang="en-GB" sz="2200" dirty="0">
              <a:solidFill>
                <a:srgbClr val="FFFF00"/>
              </a:solidFill>
            </a:endParaRPr>
          </a:p>
          <a:p>
            <a:pPr>
              <a:buClrTx/>
              <a:buFontTx/>
              <a:buNone/>
            </a:pPr>
            <a:r>
              <a:rPr lang="en-GB" sz="2200" dirty="0" smtClean="0">
                <a:solidFill>
                  <a:srgbClr val="FFFF00"/>
                </a:solidFill>
              </a:rPr>
              <a:t>450 Mb per run!</a:t>
            </a:r>
            <a:endParaRPr lang="en-GB" sz="2200" dirty="0">
              <a:solidFill>
                <a:srgbClr val="FFFF00"/>
              </a:solidFill>
            </a:endParaRPr>
          </a:p>
        </p:txBody>
      </p:sp>
      <p:sp>
        <p:nvSpPr>
          <p:cNvPr id="19"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The problem</a:t>
            </a:r>
            <a:endParaRPr lang="en-GB" sz="2800" b="0" kern="0" dirty="0">
              <a:solidFill>
                <a:schemeClr val="tx2"/>
              </a:solidFill>
              <a:latin typeface="+mj-lt"/>
              <a:ea typeface="+mj-ea"/>
              <a:cs typeface="+mj-cs"/>
            </a:endParaRPr>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980728"/>
            <a:ext cx="2736304" cy="411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99548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268760"/>
            <a:ext cx="4824536"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Containers and pipeline for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Visualisation of multi-dimensional data</a:t>
            </a:r>
            <a:endParaRPr lang="en-GB" sz="2000" b="0" dirty="0">
              <a:solidFill>
                <a:srgbClr val="000099"/>
              </a:solidFill>
              <a:latin typeface="+mn-lt"/>
              <a:cs typeface="+mn-cs"/>
              <a:sym typeface="Symbol" pitchFamily="18" charset="2"/>
            </a:endParaRPr>
          </a:p>
          <a:p>
            <a:pPr marL="342900" indent="-342900">
              <a:lnSpc>
                <a:spcPct val="90000"/>
              </a:lnSpc>
              <a:spcBef>
                <a:spcPct val="20000"/>
              </a:spcBef>
              <a:buFontTx/>
              <a:buChar char="•"/>
              <a:defRPr/>
            </a:pPr>
            <a:r>
              <a:rPr lang="en-GB" sz="2000" b="0" kern="0" dirty="0" smtClean="0">
                <a:solidFill>
                  <a:srgbClr val="000099"/>
                </a:solidFill>
                <a:latin typeface="+mn-lt"/>
                <a:cs typeface="+mn-cs"/>
              </a:rPr>
              <a:t>Simulation and fitting of multi-dimensional </a:t>
            </a:r>
            <a:r>
              <a:rPr lang="en-GB" sz="2000" b="0" kern="0" dirty="0" smtClean="0">
                <a:solidFill>
                  <a:srgbClr val="000099"/>
                </a:solidFill>
                <a:latin typeface="+mn-lt"/>
                <a:cs typeface="+mn-cs"/>
              </a:rPr>
              <a:t>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Pluggable/Extendable in many ways</a:t>
            </a: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6"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Requirements</a:t>
            </a:r>
            <a:endParaRPr lang="en-GB" sz="2800" b="0" kern="0" dirty="0">
              <a:solidFill>
                <a:schemeClr val="tx2"/>
              </a:solidFill>
              <a:latin typeface="+mj-lt"/>
              <a:ea typeface="+mj-ea"/>
              <a:cs typeface="+mj-cs"/>
            </a:endParaRPr>
          </a:p>
        </p:txBody>
      </p:sp>
      <p:pic>
        <p:nvPicPr>
          <p:cNvPr id="12" name="Picture 11"/>
          <p:cNvPicPr>
            <a:picLocks noChangeAspect="1"/>
          </p:cNvPicPr>
          <p:nvPr/>
        </p:nvPicPr>
        <p:blipFill>
          <a:blip r:embed="rId3"/>
          <a:stretch>
            <a:fillRect/>
          </a:stretch>
        </p:blipFill>
        <p:spPr>
          <a:xfrm>
            <a:off x="5292080" y="1052736"/>
            <a:ext cx="2981184" cy="443711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Previous and Existing Tools</a:t>
            </a:r>
            <a:endParaRPr lang="en-GB" sz="2800" b="0" kern="0" dirty="0">
              <a:solidFill>
                <a:schemeClr val="tx2"/>
              </a:solidFill>
              <a:latin typeface="+mj-lt"/>
              <a:ea typeface="+mj-ea"/>
              <a:cs typeface="+mj-cs"/>
            </a:endParaRPr>
          </a:p>
        </p:txBody>
      </p:sp>
      <p:pic>
        <p:nvPicPr>
          <p:cNvPr id="3" name="Picture 2" descr="Horace_RbMnF3.jpg"/>
          <p:cNvPicPr>
            <a:picLocks noChangeAspect="1"/>
          </p:cNvPicPr>
          <p:nvPr/>
        </p:nvPicPr>
        <p:blipFill>
          <a:blip r:embed="rId3" cstate="print"/>
          <a:srcRect/>
          <a:stretch>
            <a:fillRect/>
          </a:stretch>
        </p:blipFill>
        <p:spPr bwMode="auto">
          <a:xfrm>
            <a:off x="3851920" y="1052736"/>
            <a:ext cx="4788024" cy="2991684"/>
          </a:xfrm>
          <a:prstGeom prst="rect">
            <a:avLst/>
          </a:prstGeom>
          <a:noFill/>
          <a:ln w="9525">
            <a:noFill/>
            <a:miter lim="800000"/>
            <a:headEnd/>
            <a:tailEnd/>
          </a:ln>
        </p:spPr>
      </p:pic>
      <p:sp>
        <p:nvSpPr>
          <p:cNvPr id="4" name="Rectangle 3"/>
          <p:cNvSpPr txBox="1">
            <a:spLocks noChangeArrowheads="1"/>
          </p:cNvSpPr>
          <p:nvPr/>
        </p:nvSpPr>
        <p:spPr>
          <a:xfrm>
            <a:off x="323528" y="1412776"/>
            <a:ext cx="3168352" cy="1656184"/>
          </a:xfrm>
          <a:prstGeom prst="rect">
            <a:avLst/>
          </a:prstGeom>
        </p:spPr>
        <p:txBody>
          <a:bodyPr/>
          <a:lstStyle/>
          <a:p>
            <a:pPr marL="342900" indent="-342900">
              <a:lnSpc>
                <a:spcPct val="90000"/>
              </a:lnSpc>
              <a:spcBef>
                <a:spcPct val="20000"/>
              </a:spcBef>
              <a:defRPr/>
            </a:pPr>
            <a:endParaRPr lang="en-GB" sz="2000" b="0" kern="0" dirty="0" smtClean="0">
              <a:solidFill>
                <a:srgbClr val="000099"/>
              </a:solidFill>
              <a:latin typeface="+mn-lt"/>
              <a:cs typeface="+mn-cs"/>
            </a:endParaRPr>
          </a:p>
          <a:p>
            <a:pPr>
              <a:lnSpc>
                <a:spcPct val="90000"/>
              </a:lnSpc>
              <a:spcBef>
                <a:spcPct val="20000"/>
              </a:spcBef>
              <a:defRPr/>
            </a:pPr>
            <a:r>
              <a:rPr lang="en-GB" sz="2000" b="0" kern="0" dirty="0" smtClean="0">
                <a:solidFill>
                  <a:srgbClr val="000099"/>
                </a:solidFill>
              </a:rPr>
              <a:t>Many successful tools to draw ideas from and extend</a:t>
            </a:r>
          </a:p>
          <a:p>
            <a:pPr marL="342900" indent="-342900">
              <a:lnSpc>
                <a:spcPct val="90000"/>
              </a:lnSpc>
              <a:spcBef>
                <a:spcPct val="20000"/>
              </a:spcBef>
              <a:buFontTx/>
              <a:buChar char="•"/>
              <a:defRPr/>
            </a:pPr>
            <a:endParaRPr lang="en-GB" sz="2000" b="0" kern="0" dirty="0" smtClean="0">
              <a:solidFill>
                <a:srgbClr val="000099"/>
              </a:solidFill>
            </a:endParaRP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800100" lvl="1" indent="-342900">
              <a:lnSpc>
                <a:spcPct val="90000"/>
              </a:lnSpc>
              <a:spcBef>
                <a:spcPct val="20000"/>
              </a:spcBef>
              <a:buFontTx/>
              <a:buChar char="•"/>
              <a:defRPr/>
            </a:pP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5" name="Picture 4"/>
          <p:cNvPicPr>
            <a:picLocks noChangeAspect="1"/>
          </p:cNvPicPr>
          <p:nvPr/>
        </p:nvPicPr>
        <p:blipFill rotWithShape="1">
          <a:blip r:embed="rId4"/>
          <a:srcRect t="11931"/>
          <a:stretch/>
        </p:blipFill>
        <p:spPr>
          <a:xfrm>
            <a:off x="971600" y="3140968"/>
            <a:ext cx="3500760" cy="2312319"/>
          </a:xfrm>
          <a:prstGeom prst="rect">
            <a:avLst/>
          </a:prstGeom>
        </p:spPr>
      </p:pic>
    </p:spTree>
    <p:extLst>
      <p:ext uri="{BB962C8B-B14F-4D97-AF65-F5344CB8AC3E}">
        <p14:creationId xmlns:p14="http://schemas.microsoft.com/office/powerpoint/2010/main" val="3531138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a:solidFill>
                  <a:schemeClr val="tx2"/>
                </a:solidFill>
                <a:latin typeface="+mj-lt"/>
                <a:ea typeface="+mj-ea"/>
                <a:cs typeface="+mj-cs"/>
              </a:rPr>
              <a:t>Mantid</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395536" y="2276872"/>
            <a:ext cx="6264696" cy="194421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Overlap </a:t>
            </a:r>
            <a:r>
              <a:rPr lang="en-GB" sz="2000" b="0" kern="0" dirty="0">
                <a:solidFill>
                  <a:srgbClr val="000099"/>
                </a:solidFill>
                <a:latin typeface="+mn-lt"/>
                <a:cs typeface="+mn-cs"/>
              </a:rPr>
              <a:t>in t</a:t>
            </a:r>
            <a:r>
              <a:rPr lang="en-GB" sz="2000" b="0" kern="0" dirty="0" smtClean="0">
                <a:solidFill>
                  <a:srgbClr val="000099"/>
                </a:solidFill>
                <a:latin typeface="+mn-lt"/>
                <a:cs typeface="+mn-cs"/>
              </a:rPr>
              <a:t>arget platforms</a:t>
            </a:r>
            <a:endParaRPr lang="en-GB" sz="2000" b="0" kern="0" dirty="0">
              <a:solidFill>
                <a:srgbClr val="000099"/>
              </a:solidFill>
              <a:latin typeface="+mn-lt"/>
              <a:cs typeface="+mn-cs"/>
            </a:endParaRPr>
          </a:p>
          <a:p>
            <a:pPr marL="342900" lvl="1" indent="-342900">
              <a:lnSpc>
                <a:spcPct val="90000"/>
              </a:lnSpc>
              <a:spcBef>
                <a:spcPct val="20000"/>
              </a:spcBef>
              <a:buFontTx/>
              <a:buChar char="•"/>
              <a:defRPr/>
            </a:pPr>
            <a:r>
              <a:rPr lang="en-GB" sz="2000" b="0" kern="0" dirty="0">
                <a:solidFill>
                  <a:srgbClr val="000099"/>
                </a:solidFill>
                <a:cs typeface="+mn-cs"/>
              </a:rPr>
              <a:t>Overlap in common </a:t>
            </a:r>
            <a:r>
              <a:rPr lang="en-GB" sz="2000" b="0" kern="0" dirty="0" smtClean="0">
                <a:solidFill>
                  <a:srgbClr val="000099"/>
                </a:solidFill>
                <a:cs typeface="+mn-cs"/>
              </a:rPr>
              <a:t>functionality</a:t>
            </a:r>
          </a:p>
          <a:p>
            <a:pPr marL="342900" lvl="1" indent="-342900">
              <a:lnSpc>
                <a:spcPct val="90000"/>
              </a:lnSpc>
              <a:spcBef>
                <a:spcPct val="20000"/>
              </a:spcBef>
              <a:buFontTx/>
              <a:buChar char="•"/>
              <a:defRPr/>
            </a:pPr>
            <a:r>
              <a:rPr lang="en-GB" sz="2000" b="0" kern="0" dirty="0" smtClean="0">
                <a:solidFill>
                  <a:srgbClr val="000099"/>
                </a:solidFill>
                <a:cs typeface="+mn-cs"/>
              </a:rPr>
              <a:t>Assemble one continuous chain</a:t>
            </a:r>
          </a:p>
          <a:p>
            <a:pPr marL="342900" lvl="1" indent="-342900">
              <a:lnSpc>
                <a:spcPct val="90000"/>
              </a:lnSpc>
              <a:spcBef>
                <a:spcPct val="20000"/>
              </a:spcBef>
              <a:buFontTx/>
              <a:buChar char="•"/>
              <a:defRPr/>
            </a:pPr>
            <a:r>
              <a:rPr lang="en-GB" sz="2000" b="0" kern="0" dirty="0">
                <a:solidFill>
                  <a:srgbClr val="000099"/>
                </a:solidFill>
                <a:cs typeface="+mn-cs"/>
              </a:rPr>
              <a:t>Shared maintenance </a:t>
            </a:r>
            <a:r>
              <a:rPr lang="en-GB" sz="2000" b="0" kern="0" dirty="0" smtClean="0">
                <a:solidFill>
                  <a:srgbClr val="000099"/>
                </a:solidFill>
                <a:cs typeface="+mn-cs"/>
              </a:rPr>
              <a:t>effort</a:t>
            </a:r>
          </a:p>
          <a:p>
            <a:pPr marL="342900" lvl="1" indent="-342900">
              <a:lnSpc>
                <a:spcPct val="90000"/>
              </a:lnSpc>
              <a:spcBef>
                <a:spcPct val="20000"/>
              </a:spcBef>
              <a:buFontTx/>
              <a:buChar char="•"/>
              <a:defRPr/>
            </a:pPr>
            <a:r>
              <a:rPr lang="en-GB" sz="2000" b="0" kern="0" dirty="0" smtClean="0">
                <a:solidFill>
                  <a:srgbClr val="000099"/>
                </a:solidFill>
                <a:cs typeface="+mn-cs"/>
              </a:rPr>
              <a:t>No need for another standalone tool</a:t>
            </a: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395536" y="332656"/>
            <a:ext cx="7992888" cy="1728192"/>
          </a:xfrm>
          <a:prstGeom prst="rect">
            <a:avLst/>
          </a:prstGeom>
        </p:spPr>
        <p:txBody>
          <a:bodyPr/>
          <a:lstStyle/>
          <a:p>
            <a:pPr marL="342900" indent="-342900">
              <a:lnSpc>
                <a:spcPct val="90000"/>
              </a:lnSpc>
              <a:spcBef>
                <a:spcPct val="20000"/>
              </a:spcBef>
              <a:buFontTx/>
              <a:buChar char="•"/>
              <a:defRPr/>
            </a:pPr>
            <a:endParaRPr lang="en-GB" sz="2000" b="0" kern="0" dirty="0">
              <a:latin typeface="+mn-lt"/>
              <a:cs typeface="+mn-cs"/>
            </a:endParaRPr>
          </a:p>
          <a:p>
            <a:pPr marL="342900" lvl="1" indent="-342900">
              <a:lnSpc>
                <a:spcPct val="90000"/>
              </a:lnSpc>
              <a:spcBef>
                <a:spcPct val="20000"/>
              </a:spcBef>
              <a:defRPr/>
            </a:pPr>
            <a:r>
              <a:rPr lang="en-GB" sz="2000" b="0" kern="0" dirty="0" err="1">
                <a:solidFill>
                  <a:srgbClr val="000099"/>
                </a:solidFill>
                <a:cs typeface="+mn-cs"/>
              </a:rPr>
              <a:t>Mantid</a:t>
            </a:r>
            <a:r>
              <a:rPr lang="en-GB" sz="2000" b="0" kern="0" dirty="0">
                <a:solidFill>
                  <a:srgbClr val="000099"/>
                </a:solidFill>
                <a:cs typeface="+mn-cs"/>
              </a:rPr>
              <a:t>: Instrument and technique independent Data Reduction </a:t>
            </a:r>
            <a:r>
              <a:rPr lang="en-GB" sz="2000" b="0" kern="0" dirty="0" smtClean="0">
                <a:solidFill>
                  <a:srgbClr val="000099"/>
                </a:solidFill>
                <a:cs typeface="+mn-cs"/>
              </a:rPr>
              <a:t>	 and </a:t>
            </a:r>
            <a:r>
              <a:rPr lang="en-GB" sz="2000" b="0" kern="0" dirty="0">
                <a:solidFill>
                  <a:srgbClr val="000099"/>
                </a:solidFill>
                <a:cs typeface="+mn-cs"/>
              </a:rPr>
              <a:t>Analysis</a:t>
            </a:r>
            <a:r>
              <a:rPr lang="en-GB" sz="2000" b="0" kern="0" dirty="0" smtClean="0">
                <a:solidFill>
                  <a:srgbClr val="000099"/>
                </a:solidFill>
                <a:cs typeface="+mn-cs"/>
              </a:rPr>
              <a:t>.</a:t>
            </a:r>
          </a:p>
          <a:p>
            <a:pPr marL="342900" lvl="1" indent="-342900">
              <a:lnSpc>
                <a:spcPct val="90000"/>
              </a:lnSpc>
              <a:spcBef>
                <a:spcPct val="20000"/>
              </a:spcBef>
              <a:defRPr/>
            </a:pPr>
            <a:endParaRPr lang="en-GB" sz="2000" b="0" kern="0" dirty="0" smtClean="0">
              <a:solidFill>
                <a:srgbClr val="000099"/>
              </a:solidFill>
              <a:cs typeface="+mn-cs"/>
            </a:endParaRPr>
          </a:p>
          <a:p>
            <a:pPr marL="342900" lvl="1" indent="-342900">
              <a:lnSpc>
                <a:spcPct val="90000"/>
              </a:lnSpc>
              <a:spcBef>
                <a:spcPct val="20000"/>
              </a:spcBef>
              <a:defRPr/>
            </a:pPr>
            <a:r>
              <a:rPr lang="en-GB" sz="2000" b="0" kern="0" dirty="0" smtClean="0">
                <a:solidFill>
                  <a:srgbClr val="000099"/>
                </a:solidFill>
                <a:latin typeface="+mn-lt"/>
                <a:cs typeface="+mn-cs"/>
              </a:rPr>
              <a:t>Joint project by ISIS and SNS</a:t>
            </a:r>
            <a:endParaRPr lang="en-GB" sz="20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5"/>
          <p:cNvPicPr>
            <a:picLocks noChangeAspect="1"/>
          </p:cNvPicPr>
          <p:nvPr/>
        </p:nvPicPr>
        <p:blipFill>
          <a:blip r:embed="rId3"/>
          <a:stretch>
            <a:fillRect/>
          </a:stretch>
        </p:blipFill>
        <p:spPr>
          <a:xfrm>
            <a:off x="5752976" y="1916832"/>
            <a:ext cx="3391024" cy="33910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69029"/>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smtClean="0">
                <a:solidFill>
                  <a:schemeClr val="tx2"/>
                </a:solidFill>
                <a:latin typeface="+mj-lt"/>
                <a:ea typeface="+mj-ea"/>
                <a:cs typeface="+mj-cs"/>
              </a:rPr>
              <a:t>ParaView</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0" y="1268760"/>
            <a:ext cx="2448272" cy="230425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Cross-platform</a:t>
            </a:r>
          </a:p>
          <a:p>
            <a:pPr marL="342900" indent="-342900">
              <a:lnSpc>
                <a:spcPct val="90000"/>
              </a:lnSpc>
              <a:spcBef>
                <a:spcPct val="20000"/>
              </a:spcBef>
              <a:buFontTx/>
              <a:buChar char="•"/>
              <a:defRPr/>
            </a:pPr>
            <a:r>
              <a:rPr lang="en-GB" sz="2000" b="0" kern="0" dirty="0" smtClean="0">
                <a:solidFill>
                  <a:srgbClr val="000099"/>
                </a:solidFill>
                <a:latin typeface="+mn-lt"/>
                <a:cs typeface="+mn-cs"/>
              </a:rPr>
              <a:t>Well supported</a:t>
            </a:r>
          </a:p>
          <a:p>
            <a:pPr marL="342900" indent="-342900">
              <a:lnSpc>
                <a:spcPct val="90000"/>
              </a:lnSpc>
              <a:spcBef>
                <a:spcPct val="20000"/>
              </a:spcBef>
              <a:buFontTx/>
              <a:buChar char="•"/>
              <a:defRPr/>
            </a:pPr>
            <a:r>
              <a:rPr lang="en-GB" sz="2000" b="0" kern="0" dirty="0" smtClean="0">
                <a:solidFill>
                  <a:srgbClr val="000099"/>
                </a:solidFill>
                <a:latin typeface="+mn-lt"/>
                <a:cs typeface="+mn-cs"/>
              </a:rPr>
              <a:t>Open source</a:t>
            </a:r>
          </a:p>
          <a:p>
            <a:pPr marL="342900" indent="-342900">
              <a:lnSpc>
                <a:spcPct val="90000"/>
              </a:lnSpc>
              <a:spcBef>
                <a:spcPct val="20000"/>
              </a:spcBef>
              <a:buFontTx/>
              <a:buChar char="•"/>
              <a:defRPr/>
            </a:pPr>
            <a:r>
              <a:rPr lang="en-GB" sz="2000" b="0" kern="0" dirty="0" smtClean="0">
                <a:solidFill>
                  <a:srgbClr val="000099"/>
                </a:solidFill>
                <a:latin typeface="+mn-lt"/>
                <a:cs typeface="+mn-cs"/>
              </a:rPr>
              <a:t>Pipeline </a:t>
            </a:r>
            <a:r>
              <a:rPr lang="en-GB" sz="2000" b="0" kern="0" dirty="0" smtClean="0">
                <a:solidFill>
                  <a:srgbClr val="000099"/>
                </a:solidFill>
                <a:latin typeface="+mn-lt"/>
                <a:cs typeface="+mn-cs"/>
              </a:rPr>
              <a:t>branching</a:t>
            </a:r>
          </a:p>
          <a:p>
            <a:pPr marL="342900" indent="-342900">
              <a:lnSpc>
                <a:spcPct val="90000"/>
              </a:lnSpc>
              <a:spcBef>
                <a:spcPct val="20000"/>
              </a:spcBef>
              <a:buFontTx/>
              <a:buChar char="•"/>
              <a:defRPr/>
            </a:pPr>
            <a:r>
              <a:rPr lang="en-GB" sz="2000" b="0" kern="0" dirty="0" smtClean="0">
                <a:solidFill>
                  <a:srgbClr val="000099"/>
                </a:solidFill>
                <a:latin typeface="+mn-lt"/>
                <a:cs typeface="+mn-cs"/>
              </a:rPr>
              <a:t>Suitable for large volumes of data</a:t>
            </a:r>
            <a:endParaRPr lang="en-GB" sz="2000" b="0" kern="0" dirty="0" smtClean="0">
              <a:solidFill>
                <a:srgbClr val="000099"/>
              </a:solidFill>
              <a:latin typeface="+mn-lt"/>
              <a:cs typeface="+mn-cs"/>
            </a:endParaRP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342900" indent="-342900">
              <a:lnSpc>
                <a:spcPct val="90000"/>
              </a:lnSpc>
              <a:spcBef>
                <a:spcPct val="20000"/>
              </a:spcBef>
              <a:buFontTx/>
              <a:buChar char="•"/>
              <a:defRPr/>
            </a:pPr>
            <a:endParaRPr lang="en-GB" sz="2000" b="0" kern="0" dirty="0" smtClean="0">
              <a:solidFill>
                <a:srgbClr val="000099"/>
              </a:solidFill>
              <a:cs typeface="+mn-cs"/>
            </a:endParaRP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0" y="4869160"/>
            <a:ext cx="7992888" cy="1728192"/>
          </a:xfrm>
          <a:prstGeom prst="rect">
            <a:avLst/>
          </a:prstGeom>
        </p:spPr>
        <p:txBody>
          <a:bodyPr/>
          <a:lstStyle/>
          <a:p>
            <a:pPr marL="342900" lvl="1" indent="-342900">
              <a:lnSpc>
                <a:spcPct val="90000"/>
              </a:lnSpc>
              <a:spcBef>
                <a:spcPct val="20000"/>
              </a:spcBef>
              <a:defRPr/>
            </a:pPr>
            <a:endParaRPr lang="en-GB" sz="2000" b="0" kern="0" dirty="0" smtClean="0">
              <a:solidFill>
                <a:srgbClr val="000099"/>
              </a:solidFill>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4" name="Picture 3" descr="YFeO3_in_P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229" y="908720"/>
            <a:ext cx="6332457" cy="4372993"/>
          </a:xfrm>
          <a:prstGeom prst="rect">
            <a:avLst/>
          </a:prstGeom>
        </p:spPr>
      </p:pic>
    </p:spTree>
    <p:extLst>
      <p:ext uri="{BB962C8B-B14F-4D97-AF65-F5344CB8AC3E}">
        <p14:creationId xmlns:p14="http://schemas.microsoft.com/office/powerpoint/2010/main" val="22800055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nt Arrow 3"/>
          <p:cNvSpPr/>
          <p:nvPr/>
        </p:nvSpPr>
        <p:spPr bwMode="auto">
          <a:xfrm rot="5400000">
            <a:off x="2951820" y="1808820"/>
            <a:ext cx="1944216" cy="3888432"/>
          </a:xfrm>
          <a:prstGeom prst="bentArrow">
            <a:avLst>
              <a:gd name="adj1" fmla="val 26120"/>
              <a:gd name="adj2" fmla="val 25000"/>
              <a:gd name="adj3" fmla="val 25000"/>
              <a:gd name="adj4" fmla="val 43750"/>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5" name="Right Arrow 4"/>
          <p:cNvSpPr/>
          <p:nvPr/>
        </p:nvSpPr>
        <p:spPr bwMode="auto">
          <a:xfrm>
            <a:off x="467544" y="4509120"/>
            <a:ext cx="7992888"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6" name="Bent Arrow 5"/>
          <p:cNvSpPr/>
          <p:nvPr/>
        </p:nvSpPr>
        <p:spPr bwMode="auto">
          <a:xfrm rot="5400000">
            <a:off x="827584" y="692696"/>
            <a:ext cx="1512168" cy="2088232"/>
          </a:xfrm>
          <a:prstGeom prst="bentArrow">
            <a:avLst>
              <a:gd name="adj1" fmla="val 26120"/>
              <a:gd name="adj2" fmla="val 25000"/>
              <a:gd name="adj3" fmla="val 25000"/>
              <a:gd name="adj4" fmla="val 43750"/>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7" name="TextBox 6"/>
          <p:cNvSpPr txBox="1"/>
          <p:nvPr/>
        </p:nvSpPr>
        <p:spPr>
          <a:xfrm>
            <a:off x="4139952" y="4869160"/>
            <a:ext cx="2592288" cy="369332"/>
          </a:xfrm>
          <a:prstGeom prst="rect">
            <a:avLst/>
          </a:prstGeom>
          <a:noFill/>
        </p:spPr>
        <p:txBody>
          <a:bodyPr wrap="square" rtlCol="0">
            <a:spAutoFit/>
          </a:bodyPr>
          <a:lstStyle/>
          <a:p>
            <a:r>
              <a:rPr lang="en-GB" dirty="0" smtClean="0"/>
              <a:t>Mantid</a:t>
            </a:r>
            <a:endParaRPr lang="en-GB" dirty="0"/>
          </a:p>
        </p:txBody>
      </p:sp>
      <p:sp>
        <p:nvSpPr>
          <p:cNvPr id="9" name="TextBox 8"/>
          <p:cNvSpPr txBox="1"/>
          <p:nvPr/>
        </p:nvSpPr>
        <p:spPr>
          <a:xfrm>
            <a:off x="539552" y="980728"/>
            <a:ext cx="2592288" cy="369332"/>
          </a:xfrm>
          <a:prstGeom prst="rect">
            <a:avLst/>
          </a:prstGeom>
          <a:noFill/>
        </p:spPr>
        <p:txBody>
          <a:bodyPr wrap="square" rtlCol="0">
            <a:spAutoFit/>
          </a:bodyPr>
          <a:lstStyle/>
          <a:p>
            <a:r>
              <a:rPr lang="en-GB" dirty="0" smtClean="0"/>
              <a:t>Prototypes</a:t>
            </a:r>
            <a:endParaRPr lang="en-GB" dirty="0"/>
          </a:p>
        </p:txBody>
      </p:sp>
      <p:sp>
        <p:nvSpPr>
          <p:cNvPr id="10" name="Rectangle 2"/>
          <p:cNvSpPr txBox="1">
            <a:spLocks noChangeArrowheads="1"/>
          </p:cNvSpPr>
          <p:nvPr/>
        </p:nvSpPr>
        <p:spPr>
          <a:xfrm>
            <a:off x="467544"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Historic Overview</a:t>
            </a:r>
            <a:endParaRPr lang="en-GB" sz="2800" b="0" kern="0" dirty="0">
              <a:solidFill>
                <a:schemeClr val="tx2"/>
              </a:solidFill>
              <a:latin typeface="+mj-lt"/>
              <a:ea typeface="+mj-ea"/>
              <a:cs typeface="+mj-cs"/>
            </a:endParaRPr>
          </a:p>
        </p:txBody>
      </p:sp>
      <p:sp>
        <p:nvSpPr>
          <p:cNvPr id="11" name="Line Callout 1 (No Border) 10"/>
          <p:cNvSpPr/>
          <p:nvPr/>
        </p:nvSpPr>
        <p:spPr bwMode="auto">
          <a:xfrm>
            <a:off x="683568" y="3212976"/>
            <a:ext cx="1080120" cy="432048"/>
          </a:xfrm>
          <a:prstGeom prst="callout1">
            <a:avLst>
              <a:gd name="adj1" fmla="val 18750"/>
              <a:gd name="adj2" fmla="val -8333"/>
              <a:gd name="adj3" fmla="val -426272"/>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Visualisation</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3" name="Line Callout 1 (No Border) 12"/>
          <p:cNvSpPr/>
          <p:nvPr/>
        </p:nvSpPr>
        <p:spPr bwMode="auto">
          <a:xfrm>
            <a:off x="827584" y="2348880"/>
            <a:ext cx="1080120" cy="432048"/>
          </a:xfrm>
          <a:prstGeom prst="callout1">
            <a:avLst>
              <a:gd name="adj1" fmla="val 18750"/>
              <a:gd name="adj2" fmla="val -8333"/>
              <a:gd name="adj3" fmla="val -220918"/>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Data formats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4" name="Line Callout 1 (No Border) 13"/>
          <p:cNvSpPr/>
          <p:nvPr/>
        </p:nvSpPr>
        <p:spPr bwMode="auto">
          <a:xfrm>
            <a:off x="3851920" y="1628800"/>
            <a:ext cx="1224136" cy="648072"/>
          </a:xfrm>
          <a:prstGeom prst="callout1">
            <a:avLst>
              <a:gd name="adj1" fmla="val 18750"/>
              <a:gd name="adj2" fmla="val -8333"/>
              <a:gd name="adj3" fmla="val 17504"/>
              <a:gd name="adj4" fmla="val -11142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Visualisation driven on the fly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5" name="Line Callout 1 (No Border) 14"/>
          <p:cNvSpPr/>
          <p:nvPr/>
        </p:nvSpPr>
        <p:spPr bwMode="auto">
          <a:xfrm>
            <a:off x="3635896" y="1052736"/>
            <a:ext cx="1080120" cy="432048"/>
          </a:xfrm>
          <a:prstGeom prst="callout1">
            <a:avLst>
              <a:gd name="adj1" fmla="val 18750"/>
              <a:gd name="adj2" fmla="val -8333"/>
              <a:gd name="adj3" fmla="val 20117"/>
              <a:gd name="adj4" fmla="val -11746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Dynamic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8" name="Line Callout 1 (No Border) 17"/>
          <p:cNvSpPr/>
          <p:nvPr/>
        </p:nvSpPr>
        <p:spPr bwMode="auto">
          <a:xfrm>
            <a:off x="2915816" y="3573016"/>
            <a:ext cx="864096" cy="432048"/>
          </a:xfrm>
          <a:prstGeom prst="callout1">
            <a:avLst>
              <a:gd name="adj1" fmla="val 18750"/>
              <a:gd name="adj2" fmla="val -8333"/>
              <a:gd name="adj3" fmla="val -76609"/>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Simple </a:t>
            </a:r>
            <a:r>
              <a:rPr lang="en-GB" sz="1000" dirty="0" err="1" smtClean="0">
                <a:solidFill>
                  <a:schemeClr val="tx1"/>
                </a:solidFill>
                <a:latin typeface="Lucida Sans" pitchFamily="34" charset="0"/>
              </a:rPr>
              <a:t>Vates</a:t>
            </a:r>
            <a:r>
              <a:rPr lang="en-GB" sz="1000" dirty="0" smtClean="0">
                <a:solidFill>
                  <a:schemeClr val="tx1"/>
                </a:solidFill>
                <a:latin typeface="Lucida Sans" pitchFamily="34" charset="0"/>
              </a:rPr>
              <a:t> GUI</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9" name="Line Callout 1 (No Border) 18"/>
          <p:cNvSpPr/>
          <p:nvPr/>
        </p:nvSpPr>
        <p:spPr bwMode="auto">
          <a:xfrm>
            <a:off x="3923928" y="3789040"/>
            <a:ext cx="864096" cy="432048"/>
          </a:xfrm>
          <a:prstGeom prst="callout1">
            <a:avLst>
              <a:gd name="adj1" fmla="val 18750"/>
              <a:gd name="adj2" fmla="val -8333"/>
              <a:gd name="adj3" fmla="val -139318"/>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Slice Viewer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1" name="Line Callout 1 (No Border) 20"/>
          <p:cNvSpPr/>
          <p:nvPr/>
        </p:nvSpPr>
        <p:spPr bwMode="auto">
          <a:xfrm>
            <a:off x="2267744" y="4077072"/>
            <a:ext cx="1368152" cy="432048"/>
          </a:xfrm>
          <a:prstGeom prst="callout1">
            <a:avLst>
              <a:gd name="adj1" fmla="val 18750"/>
              <a:gd name="adj2" fmla="val -8333"/>
              <a:gd name="adj3" fmla="val -194188"/>
              <a:gd name="adj4" fmla="val -790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Paraview</a:t>
            </a:r>
            <a:r>
              <a:rPr lang="en-GB" sz="1000" dirty="0" smtClean="0">
                <a:solidFill>
                  <a:schemeClr val="tx1"/>
                </a:solidFill>
                <a:latin typeface="Lucida Sans" pitchFamily="34" charset="0"/>
              </a:rPr>
              <a:t>-Mantid </a:t>
            </a:r>
            <a:r>
              <a:rPr lang="en-GB" sz="1000" dirty="0" err="1" smtClean="0">
                <a:solidFill>
                  <a:schemeClr val="tx1"/>
                </a:solidFill>
                <a:latin typeface="Lucida Sans" pitchFamily="34" charset="0"/>
              </a:rPr>
              <a:t>Plugins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2" name="Line Callout 1 (No Border) 21"/>
          <p:cNvSpPr/>
          <p:nvPr/>
        </p:nvSpPr>
        <p:spPr bwMode="auto">
          <a:xfrm>
            <a:off x="2627784" y="2132856"/>
            <a:ext cx="1143744" cy="495672"/>
          </a:xfrm>
          <a:prstGeom prst="callout1">
            <a:avLst>
              <a:gd name="adj1" fmla="val 18750"/>
              <a:gd name="adj2" fmla="val -8333"/>
              <a:gd name="adj3" fmla="val 142311"/>
              <a:gd name="adj4" fmla="val -93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VATES as </a:t>
            </a:r>
            <a:r>
              <a:rPr lang="en-GB" sz="1000" dirty="0" err="1" smtClean="0">
                <a:solidFill>
                  <a:schemeClr val="tx1"/>
                </a:solidFill>
                <a:latin typeface="Lucida Sans" pitchFamily="34" charset="0"/>
              </a:rPr>
              <a:t>plugin</a:t>
            </a:r>
            <a:r>
              <a:rPr lang="en-GB" sz="1000" dirty="0" smtClean="0">
                <a:solidFill>
                  <a:schemeClr val="tx1"/>
                </a:solidFill>
                <a:latin typeface="Lucida Sans" pitchFamily="34" charset="0"/>
              </a:rPr>
              <a:t> installer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3" name="Right Arrow 2"/>
          <p:cNvSpPr/>
          <p:nvPr/>
        </p:nvSpPr>
        <p:spPr bwMode="auto">
          <a:xfrm>
            <a:off x="1979712" y="2492896"/>
            <a:ext cx="6480720" cy="108012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24" name="Line Callout 1 (No Border) 23"/>
          <p:cNvSpPr/>
          <p:nvPr/>
        </p:nvSpPr>
        <p:spPr bwMode="auto">
          <a:xfrm>
            <a:off x="5796136" y="1340768"/>
            <a:ext cx="927720" cy="423664"/>
          </a:xfrm>
          <a:prstGeom prst="callout1">
            <a:avLst>
              <a:gd name="adj1" fmla="val 18750"/>
              <a:gd name="adj2" fmla="val -8333"/>
              <a:gd name="adj3" fmla="val 400093"/>
              <a:gd name="adj4" fmla="val -6945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Binary MD algorithms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 name="TextBox 1"/>
          <p:cNvSpPr txBox="1"/>
          <p:nvPr/>
        </p:nvSpPr>
        <p:spPr>
          <a:xfrm>
            <a:off x="7092280" y="1124744"/>
            <a:ext cx="2232248" cy="1200329"/>
          </a:xfrm>
          <a:prstGeom prst="rect">
            <a:avLst/>
          </a:prstGeom>
          <a:noFill/>
        </p:spPr>
        <p:txBody>
          <a:bodyPr wrap="square" rtlCol="0">
            <a:spAutoFit/>
          </a:bodyPr>
          <a:lstStyle/>
          <a:p>
            <a:r>
              <a:rPr lang="en-US" dirty="0" err="1" smtClean="0">
                <a:solidFill>
                  <a:schemeClr val="accent2"/>
                </a:solidFill>
              </a:rPr>
              <a:t>Mantid</a:t>
            </a:r>
            <a:r>
              <a:rPr lang="en-US" dirty="0" smtClean="0">
                <a:solidFill>
                  <a:schemeClr val="accent2"/>
                </a:solidFill>
              </a:rPr>
              <a:t> </a:t>
            </a:r>
          </a:p>
          <a:p>
            <a:r>
              <a:rPr lang="en-US" dirty="0" smtClean="0">
                <a:solidFill>
                  <a:schemeClr val="accent2"/>
                </a:solidFill>
              </a:rPr>
              <a:t>Release 2.2</a:t>
            </a:r>
          </a:p>
          <a:p>
            <a:r>
              <a:rPr lang="en-US" dirty="0" smtClean="0">
                <a:solidFill>
                  <a:schemeClr val="accent2"/>
                </a:solidFill>
              </a:rPr>
              <a:t>2012</a:t>
            </a:r>
          </a:p>
          <a:p>
            <a:endParaRPr lang="en-US" dirty="0"/>
          </a:p>
        </p:txBody>
      </p:sp>
      <p:sp>
        <p:nvSpPr>
          <p:cNvPr id="8" name="TextBox 7"/>
          <p:cNvSpPr txBox="1"/>
          <p:nvPr/>
        </p:nvSpPr>
        <p:spPr>
          <a:xfrm>
            <a:off x="4139952" y="2852936"/>
            <a:ext cx="2592288" cy="369332"/>
          </a:xfrm>
          <a:prstGeom prst="rect">
            <a:avLst/>
          </a:prstGeom>
          <a:noFill/>
        </p:spPr>
        <p:txBody>
          <a:bodyPr wrap="square" rtlCol="0">
            <a:spAutoFit/>
          </a:bodyPr>
          <a:lstStyle/>
          <a:p>
            <a:r>
              <a:rPr lang="en-GB" dirty="0" smtClean="0"/>
              <a:t>VATES</a:t>
            </a:r>
            <a:endParaRPr lang="en-GB" dirty="0"/>
          </a:p>
        </p:txBody>
      </p:sp>
      <p:sp>
        <p:nvSpPr>
          <p:cNvPr id="26" name="Line Callout 1 (No Border) 25"/>
          <p:cNvSpPr/>
          <p:nvPr/>
        </p:nvSpPr>
        <p:spPr bwMode="auto">
          <a:xfrm>
            <a:off x="6516216" y="3789040"/>
            <a:ext cx="927720" cy="423664"/>
          </a:xfrm>
          <a:prstGeom prst="callout1">
            <a:avLst>
              <a:gd name="adj1" fmla="val 18750"/>
              <a:gd name="adj2" fmla="val -8333"/>
              <a:gd name="adj3" fmla="val 15626"/>
              <a:gd name="adj4" fmla="val -894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Combine Packaging</a:t>
            </a:r>
          </a:p>
          <a:p>
            <a:pPr marL="0" marR="0" indent="0" algn="l"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dirty="0" smtClean="0">
              <a:ln>
                <a:noFill/>
              </a:ln>
              <a:solidFill>
                <a:schemeClr val="tx1"/>
              </a:solidFill>
              <a:effectLst/>
              <a:latin typeface="Lucida Sans" pitchFamily="34" charset="0"/>
            </a:endParaRPr>
          </a:p>
        </p:txBody>
      </p:sp>
      <p:cxnSp>
        <p:nvCxnSpPr>
          <p:cNvPr id="28" name="Straight Connector 27"/>
          <p:cNvCxnSpPr/>
          <p:nvPr/>
        </p:nvCxnSpPr>
        <p:spPr bwMode="auto">
          <a:xfrm>
            <a:off x="7596336" y="2060848"/>
            <a:ext cx="0" cy="3600400"/>
          </a:xfrm>
          <a:prstGeom prst="line">
            <a:avLst/>
          </a:prstGeom>
          <a:solidFill>
            <a:schemeClr val="accent1"/>
          </a:solidFill>
          <a:ln w="9525" cap="flat" cmpd="sng" algn="ctr">
            <a:solidFill>
              <a:schemeClr val="accent2"/>
            </a:solidFill>
            <a:prstDash val="lgDash"/>
            <a:round/>
            <a:headEnd type="none" w="med" len="med"/>
            <a:tailEnd type="none" w="med" len="med"/>
          </a:ln>
          <a:effectLst/>
        </p:spPr>
      </p:cxnSp>
      <p:grpSp>
        <p:nvGrpSpPr>
          <p:cNvPr id="23" name="Group 22"/>
          <p:cNvGrpSpPr/>
          <p:nvPr/>
        </p:nvGrpSpPr>
        <p:grpSpPr>
          <a:xfrm>
            <a:off x="539552" y="548680"/>
            <a:ext cx="8352928" cy="369332"/>
            <a:chOff x="467544" y="692696"/>
            <a:chExt cx="8352928" cy="369332"/>
          </a:xfrm>
        </p:grpSpPr>
        <p:sp>
          <p:nvSpPr>
            <p:cNvPr id="25" name="TextBox 24"/>
            <p:cNvSpPr txBox="1"/>
            <p:nvPr/>
          </p:nvSpPr>
          <p:spPr>
            <a:xfrm>
              <a:off x="2123728" y="692696"/>
              <a:ext cx="403244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2011</a:t>
              </a:r>
            </a:p>
          </p:txBody>
        </p:sp>
        <p:sp>
          <p:nvSpPr>
            <p:cNvPr id="27" name="TextBox 26"/>
            <p:cNvSpPr txBox="1"/>
            <p:nvPr/>
          </p:nvSpPr>
          <p:spPr>
            <a:xfrm>
              <a:off x="467544" y="692696"/>
              <a:ext cx="165618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2010</a:t>
              </a:r>
            </a:p>
          </p:txBody>
        </p:sp>
        <p:sp>
          <p:nvSpPr>
            <p:cNvPr id="29" name="TextBox 2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gr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bwMode="auto">
          <a:xfrm>
            <a:off x="323528" y="4293096"/>
            <a:ext cx="8280920"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14" name="Right Arrow 13"/>
          <p:cNvSpPr/>
          <p:nvPr/>
        </p:nvSpPr>
        <p:spPr bwMode="auto">
          <a:xfrm>
            <a:off x="1979712" y="2348880"/>
            <a:ext cx="6480720" cy="936104"/>
          </a:xfrm>
          <a:prstGeom prst="rightArrow">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4" name="Bent Arrow 3"/>
          <p:cNvSpPr/>
          <p:nvPr/>
        </p:nvSpPr>
        <p:spPr bwMode="auto">
          <a:xfrm rot="5400000">
            <a:off x="1799692" y="1088740"/>
            <a:ext cx="1944216" cy="4896544"/>
          </a:xfrm>
          <a:prstGeom prst="bentArrow">
            <a:avLst>
              <a:gd name="adj1" fmla="val 26120"/>
              <a:gd name="adj2" fmla="val 250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graphicFrame>
        <p:nvGraphicFramePr>
          <p:cNvPr id="5" name="Diagram 4"/>
          <p:cNvGraphicFramePr/>
          <p:nvPr>
            <p:extLst>
              <p:ext uri="{D42A27DB-BD31-4B8C-83A1-F6EECF244321}">
                <p14:modId xmlns:p14="http://schemas.microsoft.com/office/powerpoint/2010/main" val="2307896740"/>
              </p:ext>
            </p:extLst>
          </p:nvPr>
        </p:nvGraphicFramePr>
        <p:xfrm>
          <a:off x="323528" y="476672"/>
          <a:ext cx="8344987" cy="1512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323528" y="548680"/>
            <a:ext cx="8352928" cy="369332"/>
            <a:chOff x="467544" y="692696"/>
            <a:chExt cx="8352928" cy="369332"/>
          </a:xfrm>
        </p:grpSpPr>
        <p:sp>
          <p:nvSpPr>
            <p:cNvPr id="7" name="TextBox 6"/>
            <p:cNvSpPr txBox="1"/>
            <p:nvPr/>
          </p:nvSpPr>
          <p:spPr>
            <a:xfrm>
              <a:off x="1691680" y="692696"/>
              <a:ext cx="44644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2013</a:t>
              </a:r>
            </a:p>
          </p:txBody>
        </p:sp>
        <p:sp>
          <p:nvSpPr>
            <p:cNvPr id="8" name="TextBox 7"/>
            <p:cNvSpPr txBox="1"/>
            <p:nvPr/>
          </p:nvSpPr>
          <p:spPr>
            <a:xfrm>
              <a:off x="467544" y="692696"/>
              <a:ext cx="122413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sp>
          <p:nvSpPr>
            <p:cNvPr id="9" name="TextBox 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2014</a:t>
              </a:r>
            </a:p>
          </p:txBody>
        </p:sp>
      </p:grpSp>
      <p:sp>
        <p:nvSpPr>
          <p:cNvPr id="11"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Overview</a:t>
            </a:r>
            <a:endParaRPr lang="en-GB" sz="2800" b="0" kern="0" dirty="0">
              <a:solidFill>
                <a:schemeClr val="tx2"/>
              </a:solidFill>
              <a:latin typeface="+mj-lt"/>
              <a:ea typeface="+mj-ea"/>
              <a:cs typeface="+mj-cs"/>
            </a:endParaRPr>
          </a:p>
        </p:txBody>
      </p:sp>
      <p:sp>
        <p:nvSpPr>
          <p:cNvPr id="12" name="TextBox 11"/>
          <p:cNvSpPr txBox="1"/>
          <p:nvPr/>
        </p:nvSpPr>
        <p:spPr>
          <a:xfrm>
            <a:off x="1763688" y="2636912"/>
            <a:ext cx="2592288" cy="369332"/>
          </a:xfrm>
          <a:prstGeom prst="rect">
            <a:avLst/>
          </a:prstGeom>
          <a:noFill/>
        </p:spPr>
        <p:txBody>
          <a:bodyPr wrap="square" rtlCol="0">
            <a:spAutoFit/>
          </a:bodyPr>
          <a:lstStyle/>
          <a:p>
            <a:r>
              <a:rPr lang="en-GB" dirty="0" smtClean="0"/>
              <a:t>VATES</a:t>
            </a:r>
            <a:endParaRPr lang="en-GB" dirty="0"/>
          </a:p>
        </p:txBody>
      </p:sp>
      <p:sp>
        <p:nvSpPr>
          <p:cNvPr id="13" name="TextBox 12"/>
          <p:cNvSpPr txBox="1"/>
          <p:nvPr/>
        </p:nvSpPr>
        <p:spPr>
          <a:xfrm>
            <a:off x="1691680" y="4653136"/>
            <a:ext cx="2592288" cy="369332"/>
          </a:xfrm>
          <a:prstGeom prst="rect">
            <a:avLst/>
          </a:prstGeom>
          <a:noFill/>
        </p:spPr>
        <p:txBody>
          <a:bodyPr wrap="square" rtlCol="0">
            <a:spAutoFit/>
          </a:bodyPr>
          <a:lstStyle/>
          <a:p>
            <a:r>
              <a:rPr lang="en-GB" dirty="0" smtClean="0"/>
              <a:t>Mantid</a:t>
            </a:r>
            <a:endParaRPr lang="en-GB" dirty="0"/>
          </a:p>
        </p:txBody>
      </p:sp>
      <p:sp>
        <p:nvSpPr>
          <p:cNvPr id="3" name="TextBox 2"/>
          <p:cNvSpPr txBox="1"/>
          <p:nvPr/>
        </p:nvSpPr>
        <p:spPr>
          <a:xfrm>
            <a:off x="323528" y="3212976"/>
            <a:ext cx="136815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Collaboration with </a:t>
            </a:r>
            <a:r>
              <a:rPr lang="en-US" sz="1000" dirty="0" err="1" smtClean="0"/>
              <a:t>Kitware</a:t>
            </a:r>
            <a:endParaRPr lang="en-US" sz="1000" dirty="0"/>
          </a:p>
        </p:txBody>
      </p:sp>
      <p:sp>
        <p:nvSpPr>
          <p:cNvPr id="15" name="TextBox 14"/>
          <p:cNvSpPr txBox="1"/>
          <p:nvPr/>
        </p:nvSpPr>
        <p:spPr>
          <a:xfrm>
            <a:off x="1259632" y="3933056"/>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PeaksViewer</a:t>
            </a:r>
            <a:endParaRPr lang="en-US" sz="1000" dirty="0"/>
          </a:p>
        </p:txBody>
      </p:sp>
      <p:sp>
        <p:nvSpPr>
          <p:cNvPr id="18" name="TextBox 17"/>
          <p:cNvSpPr txBox="1"/>
          <p:nvPr/>
        </p:nvSpPr>
        <p:spPr>
          <a:xfrm>
            <a:off x="323528" y="2060848"/>
            <a:ext cx="114374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Natural Coordinates</a:t>
            </a:r>
            <a:endParaRPr lang="en-US" sz="1000" dirty="0"/>
          </a:p>
        </p:txBody>
      </p:sp>
      <p:sp>
        <p:nvSpPr>
          <p:cNvPr id="19" name="TextBox 18"/>
          <p:cNvSpPr txBox="1"/>
          <p:nvPr/>
        </p:nvSpPr>
        <p:spPr>
          <a:xfrm>
            <a:off x="2627784" y="3212976"/>
            <a:ext cx="115212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ParaView</a:t>
            </a:r>
            <a:r>
              <a:rPr lang="en-US" sz="1000" dirty="0" smtClean="0"/>
              <a:t> Upgrade</a:t>
            </a:r>
            <a:endParaRPr lang="en-US" sz="1000" dirty="0"/>
          </a:p>
        </p:txBody>
      </p:sp>
      <p:sp>
        <p:nvSpPr>
          <p:cNvPr id="20" name="TextBox 19"/>
          <p:cNvSpPr txBox="1"/>
          <p:nvPr/>
        </p:nvSpPr>
        <p:spPr>
          <a:xfrm>
            <a:off x="2627784" y="1916832"/>
            <a:ext cx="1152128" cy="5539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3D non-orthogonal projections</a:t>
            </a:r>
            <a:endParaRPr lang="en-US" sz="1000" dirty="0"/>
          </a:p>
        </p:txBody>
      </p:sp>
      <p:sp>
        <p:nvSpPr>
          <p:cNvPr id="21" name="TextBox 20"/>
          <p:cNvSpPr txBox="1"/>
          <p:nvPr/>
        </p:nvSpPr>
        <p:spPr>
          <a:xfrm>
            <a:off x="2627784" y="3717032"/>
            <a:ext cx="1152128"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VATES algorithms in Instrument View</a:t>
            </a:r>
            <a:endParaRPr lang="en-US" sz="1000" dirty="0"/>
          </a:p>
        </p:txBody>
      </p:sp>
      <p:sp>
        <p:nvSpPr>
          <p:cNvPr id="22" name="TextBox 21"/>
          <p:cNvSpPr txBox="1"/>
          <p:nvPr/>
        </p:nvSpPr>
        <p:spPr>
          <a:xfrm>
            <a:off x="2627784" y="5229200"/>
            <a:ext cx="1152128"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SC reduction interface</a:t>
            </a:r>
            <a:endParaRPr lang="en-US" sz="1000" dirty="0"/>
          </a:p>
        </p:txBody>
      </p:sp>
      <p:sp>
        <p:nvSpPr>
          <p:cNvPr id="23" name="TextBox 22"/>
          <p:cNvSpPr txBox="1"/>
          <p:nvPr/>
        </p:nvSpPr>
        <p:spPr>
          <a:xfrm>
            <a:off x="3995936" y="4725144"/>
            <a:ext cx="1224136"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Fold project</a:t>
            </a:r>
            <a:endParaRPr lang="en-US" sz="1000" dirty="0"/>
          </a:p>
        </p:txBody>
      </p:sp>
      <p:sp>
        <p:nvSpPr>
          <p:cNvPr id="24" name="TextBox 23"/>
          <p:cNvSpPr txBox="1"/>
          <p:nvPr/>
        </p:nvSpPr>
        <p:spPr>
          <a:xfrm>
            <a:off x="3995936" y="5229200"/>
            <a:ext cx="1224136"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Use the VSI for imaging</a:t>
            </a:r>
            <a:endParaRPr lang="en-US" sz="1000" dirty="0"/>
          </a:p>
        </p:txBody>
      </p:sp>
      <p:sp>
        <p:nvSpPr>
          <p:cNvPr id="25" name="TextBox 24"/>
          <p:cNvSpPr txBox="1"/>
          <p:nvPr/>
        </p:nvSpPr>
        <p:spPr>
          <a:xfrm>
            <a:off x="7596336" y="3717032"/>
            <a:ext cx="1152128" cy="55399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err="1" smtClean="0"/>
              <a:t>nD</a:t>
            </a:r>
            <a:r>
              <a:rPr lang="en-US" sz="1000" dirty="0" smtClean="0"/>
              <a:t> Connected Component Labeling</a:t>
            </a:r>
            <a:endParaRPr lang="en-US" sz="1000" dirty="0"/>
          </a:p>
        </p:txBody>
      </p:sp>
      <p:sp>
        <p:nvSpPr>
          <p:cNvPr id="26" name="TextBox 25"/>
          <p:cNvSpPr txBox="1"/>
          <p:nvPr/>
        </p:nvSpPr>
        <p:spPr>
          <a:xfrm>
            <a:off x="3995936" y="1916832"/>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Stress testing</a:t>
            </a:r>
            <a:endParaRPr lang="en-US" sz="1000" dirty="0"/>
          </a:p>
        </p:txBody>
      </p:sp>
      <p:sp>
        <p:nvSpPr>
          <p:cNvPr id="27" name="TextBox 26"/>
          <p:cNvSpPr txBox="1"/>
          <p:nvPr/>
        </p:nvSpPr>
        <p:spPr>
          <a:xfrm>
            <a:off x="3995936" y="2204864"/>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Optimization</a:t>
            </a:r>
            <a:endParaRPr lang="en-US" sz="1000" dirty="0"/>
          </a:p>
        </p:txBody>
      </p:sp>
      <p:sp>
        <p:nvSpPr>
          <p:cNvPr id="28" name="TextBox 27"/>
          <p:cNvSpPr txBox="1"/>
          <p:nvPr/>
        </p:nvSpPr>
        <p:spPr>
          <a:xfrm>
            <a:off x="5220072" y="3212976"/>
            <a:ext cx="1008112"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Scriptablity</a:t>
            </a:r>
            <a:endParaRPr lang="en-US" sz="1000" dirty="0"/>
          </a:p>
        </p:txBody>
      </p:sp>
      <p:sp>
        <p:nvSpPr>
          <p:cNvPr id="29" name="TextBox 28"/>
          <p:cNvSpPr txBox="1"/>
          <p:nvPr/>
        </p:nvSpPr>
        <p:spPr>
          <a:xfrm>
            <a:off x="6372200"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Peak Reporting</a:t>
            </a:r>
            <a:endParaRPr lang="en-US" sz="1000" dirty="0"/>
          </a:p>
        </p:txBody>
      </p:sp>
      <p:sp>
        <p:nvSpPr>
          <p:cNvPr id="30" name="TextBox 29"/>
          <p:cNvSpPr txBox="1"/>
          <p:nvPr/>
        </p:nvSpPr>
        <p:spPr>
          <a:xfrm>
            <a:off x="7668344"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PSI &amp; ILL involvement</a:t>
            </a:r>
            <a:endParaRPr lang="en-US" sz="1000" dirty="0"/>
          </a:p>
        </p:txBody>
      </p:sp>
      <p:sp>
        <p:nvSpPr>
          <p:cNvPr id="31" name="TextBox 30"/>
          <p:cNvSpPr txBox="1"/>
          <p:nvPr/>
        </p:nvSpPr>
        <p:spPr>
          <a:xfrm>
            <a:off x="7596336" y="3284984"/>
            <a:ext cx="1547664"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MD Normalization …</a:t>
            </a:r>
            <a:endParaRPr lang="en-US" sz="1000" dirty="0"/>
          </a:p>
        </p:txBody>
      </p:sp>
    </p:spTree>
    <p:extLst>
      <p:ext uri="{BB962C8B-B14F-4D97-AF65-F5344CB8AC3E}">
        <p14:creationId xmlns:p14="http://schemas.microsoft.com/office/powerpoint/2010/main" val="368338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Non Orthogonal Projections</a:t>
            </a:r>
            <a:endParaRPr lang="en-GB" sz="2800" b="0" kern="0" dirty="0">
              <a:solidFill>
                <a:schemeClr val="tx2"/>
              </a:solidFill>
              <a:latin typeface="+mj-lt"/>
              <a:ea typeface="+mj-ea"/>
              <a:cs typeface="+mj-cs"/>
            </a:endParaRPr>
          </a:p>
        </p:txBody>
      </p:sp>
      <p:pic>
        <p:nvPicPr>
          <p:cNvPr id="5" name="Picture 4"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2846" y="30925157"/>
            <a:ext cx="5904656" cy="7398604"/>
          </a:xfrm>
          <a:prstGeom prst="rect">
            <a:avLst/>
          </a:prstGeom>
        </p:spPr>
      </p:pic>
      <p:pic>
        <p:nvPicPr>
          <p:cNvPr id="6" name="Picture 5"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312" y="1163452"/>
            <a:ext cx="4544688" cy="5694548"/>
          </a:xfrm>
          <a:prstGeom prst="rect">
            <a:avLst/>
          </a:prstGeom>
        </p:spPr>
      </p:pic>
      <p:pic>
        <p:nvPicPr>
          <p:cNvPr id="2" name="Picture 1" descr="Br_PHCX_75_E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124744"/>
            <a:ext cx="4368948" cy="3700951"/>
          </a:xfrm>
          <a:prstGeom prst="rect">
            <a:avLst/>
          </a:prstGeom>
        </p:spPr>
      </p:pic>
    </p:spTree>
    <p:extLst>
      <p:ext uri="{BB962C8B-B14F-4D97-AF65-F5344CB8AC3E}">
        <p14:creationId xmlns:p14="http://schemas.microsoft.com/office/powerpoint/2010/main" val="1580319728"/>
      </p:ext>
    </p:extLst>
  </p:cSld>
  <p:clrMapOvr>
    <a:masterClrMapping/>
  </p:clrMapOvr>
</p:sld>
</file>

<file path=ppt/theme/theme1.xml><?xml version="1.0" encoding="utf-8"?>
<a:theme xmlns:a="http://schemas.openxmlformats.org/drawingml/2006/main" name="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18036</TotalTime>
  <Words>1863</Words>
  <Application>Microsoft Macintosh PowerPoint</Application>
  <PresentationFormat>On-screen Show (4:3)</PresentationFormat>
  <Paragraphs>241</Paragraphs>
  <Slides>19</Slides>
  <Notes>17</Notes>
  <HiddenSlides>0</HiddenSlides>
  <MMClips>1</MMClip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ISIS Small Bottom Banner</vt:lpstr>
      <vt:lpstr>1_ISIS Small Bottom Banner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CCLRC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gmlh78</dc:creator>
  <cp:lastModifiedBy>Owen Arnold</cp:lastModifiedBy>
  <cp:revision>491</cp:revision>
  <dcterms:created xsi:type="dcterms:W3CDTF">2007-04-16T13:36:05Z</dcterms:created>
  <dcterms:modified xsi:type="dcterms:W3CDTF">2014-09-10T11:09:59Z</dcterms:modified>
</cp:coreProperties>
</file>